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Bebas Neue"/>
      <p:regular r:id="rId48"/>
    </p:embeddedFont>
    <p:embeddedFont>
      <p:font typeface="Khand"/>
      <p:regular r:id="rId49"/>
      <p:bold r:id="rId50"/>
    </p:embeddedFont>
    <p:embeddedFont>
      <p:font typeface="Red Hat Text"/>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9EEE853-F464-4BBC-8611-D5B12B165CB6}">
  <a:tblStyle styleId="{09EEE853-F464-4BBC-8611-D5B12B165CB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BebasNeue-regular.fntdata"/><Relationship Id="rId47" Type="http://schemas.openxmlformats.org/officeDocument/2006/relationships/slide" Target="slides/slide42.xml"/><Relationship Id="rId49" Type="http://schemas.openxmlformats.org/officeDocument/2006/relationships/font" Target="fonts/Khan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RedHatText-regular.fntdata"/><Relationship Id="rId50" Type="http://schemas.openxmlformats.org/officeDocument/2006/relationships/font" Target="fonts/Khand-bold.fntdata"/><Relationship Id="rId53" Type="http://schemas.openxmlformats.org/officeDocument/2006/relationships/font" Target="fonts/RedHatText-italic.fntdata"/><Relationship Id="rId52" Type="http://schemas.openxmlformats.org/officeDocument/2006/relationships/font" Target="fonts/RedHatText-bold.fntdata"/><Relationship Id="rId11" Type="http://schemas.openxmlformats.org/officeDocument/2006/relationships/slide" Target="slides/slide6.xml"/><Relationship Id="rId10" Type="http://schemas.openxmlformats.org/officeDocument/2006/relationships/slide" Target="slides/slide5.xml"/><Relationship Id="rId54" Type="http://schemas.openxmlformats.org/officeDocument/2006/relationships/font" Target="fonts/RedHatText-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82cc627961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82cc627961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82cc627961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282cc627961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282cc627961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282cc627961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82e53e21b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82e53e21b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282cc627961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282cc627961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82e53e21b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282e53e21b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4231f69b35_1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4231f69b35_1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82cc627961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282cc627961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82cc627961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82cc627961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82cc627961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82cc627961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829b69086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2829b69086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82cc627961_0_3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82cc627961_0_3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282e53e21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282e53e21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446e945cfd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446e945cfd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82e53e21b9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282e53e21b9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282e53e21b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282e53e21b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282aeaf95a5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282aeaf95a5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g282aeaf95a5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0" name="Google Shape;640;g282aeaf95a5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82e53e21b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282e53e21b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282e53e21b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282e53e21b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282e53e21b9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282e53e21b9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003d90df7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003d90df7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282e53e21b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282e53e21b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82e53e21b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82e53e21b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282aeaf95a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282aeaf95a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14231f69b35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14231f69b35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82aeaf95a5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82aeaf95a5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6" name="Shape 816"/>
        <p:cNvGrpSpPr/>
        <p:nvPr/>
      </p:nvGrpSpPr>
      <p:grpSpPr>
        <a:xfrm>
          <a:off x="0" y="0"/>
          <a:ext cx="0" cy="0"/>
          <a:chOff x="0" y="0"/>
          <a:chExt cx="0" cy="0"/>
        </a:xfrm>
      </p:grpSpPr>
      <p:sp>
        <p:nvSpPr>
          <p:cNvPr id="817" name="Google Shape;817;g248a04d5b4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8" name="Google Shape;818;g248a04d5b4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48a04d5b4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48a04d5b4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248a04d5b4a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248a04d5b4a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48a04d5b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48a04d5b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48a04d5b4a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248a04d5b4a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85c551acd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85c551acd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48a04d5b4a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48a04d5b4a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48a04d5b4a_0_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48a04d5b4a_0_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4" name="Shape 874"/>
        <p:cNvGrpSpPr/>
        <p:nvPr/>
      </p:nvGrpSpPr>
      <p:grpSpPr>
        <a:xfrm>
          <a:off x="0" y="0"/>
          <a:ext cx="0" cy="0"/>
          <a:chOff x="0" y="0"/>
          <a:chExt cx="0" cy="0"/>
        </a:xfrm>
      </p:grpSpPr>
      <p:sp>
        <p:nvSpPr>
          <p:cNvPr id="875" name="Google Shape;875;g1303be3818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6" name="Google Shape;876;g1303be3818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1303be3818b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1303be3818b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82cc62796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82cc62796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282cc627961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282cc627961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82cc627961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82cc627961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82cc627961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82cc627961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idx="1" type="subTitle"/>
          </p:nvPr>
        </p:nvSpPr>
        <p:spPr>
          <a:xfrm rot="-519">
            <a:off x="2583325" y="3453366"/>
            <a:ext cx="3977400" cy="42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0" name="Google Shape;10;p2"/>
          <p:cNvSpPr txBox="1"/>
          <p:nvPr>
            <p:ph type="ctrTitle"/>
          </p:nvPr>
        </p:nvSpPr>
        <p:spPr>
          <a:xfrm>
            <a:off x="1053600" y="1196138"/>
            <a:ext cx="7036800" cy="22569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191919"/>
              </a:buClr>
              <a:buSzPts val="5200"/>
              <a:buNone/>
              <a:defRPr sz="7000"/>
            </a:lvl1pPr>
            <a:lvl2pPr lvl="1" rtl="0" algn="ctr">
              <a:spcBef>
                <a:spcPts val="0"/>
              </a:spcBef>
              <a:spcAft>
                <a:spcPts val="0"/>
              </a:spcAft>
              <a:buClr>
                <a:srgbClr val="191919"/>
              </a:buClr>
              <a:buSzPts val="5200"/>
              <a:buNone/>
              <a:defRPr sz="5200">
                <a:solidFill>
                  <a:srgbClr val="191919"/>
                </a:solidFill>
              </a:defRPr>
            </a:lvl2pPr>
            <a:lvl3pPr lvl="2" rtl="0" algn="ctr">
              <a:spcBef>
                <a:spcPts val="0"/>
              </a:spcBef>
              <a:spcAft>
                <a:spcPts val="0"/>
              </a:spcAft>
              <a:buClr>
                <a:srgbClr val="191919"/>
              </a:buClr>
              <a:buSzPts val="5200"/>
              <a:buNone/>
              <a:defRPr sz="5200">
                <a:solidFill>
                  <a:srgbClr val="191919"/>
                </a:solidFill>
              </a:defRPr>
            </a:lvl3pPr>
            <a:lvl4pPr lvl="3" rtl="0" algn="ctr">
              <a:spcBef>
                <a:spcPts val="0"/>
              </a:spcBef>
              <a:spcAft>
                <a:spcPts val="0"/>
              </a:spcAft>
              <a:buClr>
                <a:srgbClr val="191919"/>
              </a:buClr>
              <a:buSzPts val="5200"/>
              <a:buNone/>
              <a:defRPr sz="5200">
                <a:solidFill>
                  <a:srgbClr val="191919"/>
                </a:solidFill>
              </a:defRPr>
            </a:lvl4pPr>
            <a:lvl5pPr lvl="4" rtl="0" algn="ctr">
              <a:spcBef>
                <a:spcPts val="0"/>
              </a:spcBef>
              <a:spcAft>
                <a:spcPts val="0"/>
              </a:spcAft>
              <a:buClr>
                <a:srgbClr val="191919"/>
              </a:buClr>
              <a:buSzPts val="5200"/>
              <a:buNone/>
              <a:defRPr sz="5200">
                <a:solidFill>
                  <a:srgbClr val="191919"/>
                </a:solidFill>
              </a:defRPr>
            </a:lvl5pPr>
            <a:lvl6pPr lvl="5" rtl="0" algn="ctr">
              <a:spcBef>
                <a:spcPts val="0"/>
              </a:spcBef>
              <a:spcAft>
                <a:spcPts val="0"/>
              </a:spcAft>
              <a:buClr>
                <a:srgbClr val="191919"/>
              </a:buClr>
              <a:buSzPts val="5200"/>
              <a:buNone/>
              <a:defRPr sz="5200">
                <a:solidFill>
                  <a:srgbClr val="191919"/>
                </a:solidFill>
              </a:defRPr>
            </a:lvl6pPr>
            <a:lvl7pPr lvl="6" rtl="0" algn="ctr">
              <a:spcBef>
                <a:spcPts val="0"/>
              </a:spcBef>
              <a:spcAft>
                <a:spcPts val="0"/>
              </a:spcAft>
              <a:buClr>
                <a:srgbClr val="191919"/>
              </a:buClr>
              <a:buSzPts val="5200"/>
              <a:buNone/>
              <a:defRPr sz="5200">
                <a:solidFill>
                  <a:srgbClr val="191919"/>
                </a:solidFill>
              </a:defRPr>
            </a:lvl7pPr>
            <a:lvl8pPr lvl="7" rtl="0" algn="ctr">
              <a:spcBef>
                <a:spcPts val="0"/>
              </a:spcBef>
              <a:spcAft>
                <a:spcPts val="0"/>
              </a:spcAft>
              <a:buClr>
                <a:srgbClr val="191919"/>
              </a:buClr>
              <a:buSzPts val="5200"/>
              <a:buNone/>
              <a:defRPr sz="5200">
                <a:solidFill>
                  <a:srgbClr val="191919"/>
                </a:solidFill>
              </a:defRPr>
            </a:lvl8pPr>
            <a:lvl9pPr lvl="8" rtl="0" algn="ctr">
              <a:spcBef>
                <a:spcPts val="0"/>
              </a:spcBef>
              <a:spcAft>
                <a:spcPts val="0"/>
              </a:spcAft>
              <a:buClr>
                <a:srgbClr val="191919"/>
              </a:buClr>
              <a:buSzPts val="5200"/>
              <a:buNone/>
              <a:defRPr sz="5200">
                <a:solidFill>
                  <a:srgbClr val="191919"/>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6" name="Shape 36"/>
        <p:cNvGrpSpPr/>
        <p:nvPr/>
      </p:nvGrpSpPr>
      <p:grpSpPr>
        <a:xfrm>
          <a:off x="0" y="0"/>
          <a:ext cx="0" cy="0"/>
          <a:chOff x="0" y="0"/>
          <a:chExt cx="0" cy="0"/>
        </a:xfrm>
      </p:grpSpPr>
      <p:sp>
        <p:nvSpPr>
          <p:cNvPr id="37" name="Google Shape;37;p11"/>
          <p:cNvSpPr txBox="1"/>
          <p:nvPr>
            <p:ph idx="1" type="subTitle"/>
          </p:nvPr>
        </p:nvSpPr>
        <p:spPr>
          <a:xfrm>
            <a:off x="2135100" y="3269750"/>
            <a:ext cx="4873800" cy="440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
        <p:nvSpPr>
          <p:cNvPr id="38" name="Google Shape;38;p11"/>
          <p:cNvSpPr txBox="1"/>
          <p:nvPr>
            <p:ph hasCustomPrompt="1" type="title"/>
          </p:nvPr>
        </p:nvSpPr>
        <p:spPr>
          <a:xfrm rot="330">
            <a:off x="1446900" y="1418450"/>
            <a:ext cx="6250800" cy="1855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SzPts val="9600"/>
              <a:buNone/>
              <a:defRPr sz="12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9" name="Shape 39"/>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40" name="Shape 40"/>
        <p:cNvGrpSpPr/>
        <p:nvPr/>
      </p:nvGrpSpPr>
      <p:grpSpPr>
        <a:xfrm>
          <a:off x="0" y="0"/>
          <a:ext cx="0" cy="0"/>
          <a:chOff x="0" y="0"/>
          <a:chExt cx="0" cy="0"/>
        </a:xfrm>
      </p:grpSpPr>
      <p:sp>
        <p:nvSpPr>
          <p:cNvPr id="41" name="Google Shape;41;p13"/>
          <p:cNvSpPr txBox="1"/>
          <p:nvPr>
            <p:ph hasCustomPrompt="1" type="title"/>
          </p:nvPr>
        </p:nvSpPr>
        <p:spPr>
          <a:xfrm rot="1973">
            <a:off x="2493162" y="1344719"/>
            <a:ext cx="1045200" cy="60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2" name="Google Shape;42;p13"/>
          <p:cNvSpPr txBox="1"/>
          <p:nvPr>
            <p:ph idx="2" type="title"/>
          </p:nvPr>
        </p:nvSpPr>
        <p:spPr>
          <a:xfrm>
            <a:off x="1619563" y="1941817"/>
            <a:ext cx="2792400" cy="49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3" name="Google Shape;43;p13"/>
          <p:cNvSpPr txBox="1"/>
          <p:nvPr>
            <p:ph idx="1" type="subTitle"/>
          </p:nvPr>
        </p:nvSpPr>
        <p:spPr>
          <a:xfrm>
            <a:off x="1619563" y="2283249"/>
            <a:ext cx="2792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4" name="Google Shape;44;p13"/>
          <p:cNvSpPr txBox="1"/>
          <p:nvPr>
            <p:ph hasCustomPrompt="1" idx="3" type="title"/>
          </p:nvPr>
        </p:nvSpPr>
        <p:spPr>
          <a:xfrm rot="1973">
            <a:off x="2493162" y="3063681"/>
            <a:ext cx="1045200" cy="60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5" name="Google Shape;45;p13"/>
          <p:cNvSpPr txBox="1"/>
          <p:nvPr>
            <p:ph idx="4" type="title"/>
          </p:nvPr>
        </p:nvSpPr>
        <p:spPr>
          <a:xfrm>
            <a:off x="1619563" y="3661066"/>
            <a:ext cx="2792400" cy="49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6" name="Google Shape;46;p13"/>
          <p:cNvSpPr txBox="1"/>
          <p:nvPr>
            <p:ph idx="5" type="subTitle"/>
          </p:nvPr>
        </p:nvSpPr>
        <p:spPr>
          <a:xfrm>
            <a:off x="1619563" y="4002292"/>
            <a:ext cx="2792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47" name="Google Shape;47;p13"/>
          <p:cNvSpPr txBox="1"/>
          <p:nvPr>
            <p:ph hasCustomPrompt="1" idx="6" type="title"/>
          </p:nvPr>
        </p:nvSpPr>
        <p:spPr>
          <a:xfrm rot="1973">
            <a:off x="5605562" y="1344719"/>
            <a:ext cx="1045200" cy="60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48" name="Google Shape;48;p13"/>
          <p:cNvSpPr txBox="1"/>
          <p:nvPr>
            <p:ph idx="7" type="title"/>
          </p:nvPr>
        </p:nvSpPr>
        <p:spPr>
          <a:xfrm>
            <a:off x="4732038" y="1941817"/>
            <a:ext cx="2792400" cy="49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49" name="Google Shape;49;p13"/>
          <p:cNvSpPr txBox="1"/>
          <p:nvPr>
            <p:ph idx="8" type="subTitle"/>
          </p:nvPr>
        </p:nvSpPr>
        <p:spPr>
          <a:xfrm>
            <a:off x="4732038" y="2283249"/>
            <a:ext cx="2792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 name="Google Shape;50;p13"/>
          <p:cNvSpPr txBox="1"/>
          <p:nvPr>
            <p:ph hasCustomPrompt="1" idx="9" type="title"/>
          </p:nvPr>
        </p:nvSpPr>
        <p:spPr>
          <a:xfrm rot="1973">
            <a:off x="5605562" y="3063681"/>
            <a:ext cx="1045200" cy="602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51" name="Google Shape;51;p13"/>
          <p:cNvSpPr txBox="1"/>
          <p:nvPr>
            <p:ph idx="13" type="title"/>
          </p:nvPr>
        </p:nvSpPr>
        <p:spPr>
          <a:xfrm>
            <a:off x="4732038" y="3660994"/>
            <a:ext cx="2792400" cy="493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2" name="Google Shape;52;p13"/>
          <p:cNvSpPr txBox="1"/>
          <p:nvPr>
            <p:ph idx="14" type="subTitle"/>
          </p:nvPr>
        </p:nvSpPr>
        <p:spPr>
          <a:xfrm>
            <a:off x="4732038" y="4002292"/>
            <a:ext cx="2792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3" name="Google Shape;53;p13"/>
          <p:cNvSpPr txBox="1"/>
          <p:nvPr>
            <p:ph idx="15"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54" name="Shape 54"/>
        <p:cNvGrpSpPr/>
        <p:nvPr/>
      </p:nvGrpSpPr>
      <p:grpSpPr>
        <a:xfrm>
          <a:off x="0" y="0"/>
          <a:ext cx="0" cy="0"/>
          <a:chOff x="0" y="0"/>
          <a:chExt cx="0" cy="0"/>
        </a:xfrm>
      </p:grpSpPr>
      <p:sp>
        <p:nvSpPr>
          <p:cNvPr id="55" name="Google Shape;55;p14"/>
          <p:cNvSpPr txBox="1"/>
          <p:nvPr>
            <p:ph type="title"/>
          </p:nvPr>
        </p:nvSpPr>
        <p:spPr>
          <a:xfrm rot="-411">
            <a:off x="3315975" y="3120687"/>
            <a:ext cx="2512200" cy="5595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SzPts val="1800"/>
              <a:buNone/>
              <a:defRPr sz="25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6" name="Google Shape;56;p14"/>
          <p:cNvSpPr txBox="1"/>
          <p:nvPr>
            <p:ph idx="1" type="subTitle"/>
          </p:nvPr>
        </p:nvSpPr>
        <p:spPr>
          <a:xfrm>
            <a:off x="1182050" y="1463175"/>
            <a:ext cx="6780000" cy="15456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30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 name="Shape 57"/>
        <p:cNvGrpSpPr/>
        <p:nvPr/>
      </p:nvGrpSpPr>
      <p:grpSpPr>
        <a:xfrm>
          <a:off x="0" y="0"/>
          <a:ext cx="0" cy="0"/>
          <a:chOff x="0" y="0"/>
          <a:chExt cx="0" cy="0"/>
        </a:xfrm>
      </p:grpSpPr>
      <p:sp>
        <p:nvSpPr>
          <p:cNvPr id="58" name="Google Shape;58;p1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59" name="Shape 59"/>
        <p:cNvGrpSpPr/>
        <p:nvPr/>
      </p:nvGrpSpPr>
      <p:grpSpPr>
        <a:xfrm>
          <a:off x="0" y="0"/>
          <a:ext cx="0" cy="0"/>
          <a:chOff x="0" y="0"/>
          <a:chExt cx="0" cy="0"/>
        </a:xfrm>
      </p:grpSpPr>
      <p:sp>
        <p:nvSpPr>
          <p:cNvPr id="60" name="Google Shape;60;p16"/>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BLANK_1_3">
    <p:spTree>
      <p:nvGrpSpPr>
        <p:cNvPr id="61" name="Shape 61"/>
        <p:cNvGrpSpPr/>
        <p:nvPr/>
      </p:nvGrpSpPr>
      <p:grpSpPr>
        <a:xfrm>
          <a:off x="0" y="0"/>
          <a:ext cx="0" cy="0"/>
          <a:chOff x="0" y="0"/>
          <a:chExt cx="0" cy="0"/>
        </a:xfrm>
      </p:grpSpPr>
      <p:sp>
        <p:nvSpPr>
          <p:cNvPr id="62" name="Google Shape;62;p17"/>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3" name="Shape 63"/>
        <p:cNvGrpSpPr/>
        <p:nvPr/>
      </p:nvGrpSpPr>
      <p:grpSpPr>
        <a:xfrm>
          <a:off x="0" y="0"/>
          <a:ext cx="0" cy="0"/>
          <a:chOff x="0" y="0"/>
          <a:chExt cx="0" cy="0"/>
        </a:xfrm>
      </p:grpSpPr>
      <p:sp>
        <p:nvSpPr>
          <p:cNvPr id="64" name="Google Shape;64;p18"/>
          <p:cNvSpPr txBox="1"/>
          <p:nvPr>
            <p:ph hasCustomPrompt="1" type="title"/>
          </p:nvPr>
        </p:nvSpPr>
        <p:spPr>
          <a:xfrm>
            <a:off x="1231675" y="870013"/>
            <a:ext cx="1514700" cy="12552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7500">
                <a:solidFill>
                  <a:schemeClr val="lt1"/>
                </a:solidFill>
              </a:defRPr>
            </a:lvl1pPr>
            <a:lvl2pPr lvl="1" rtl="0">
              <a:spcBef>
                <a:spcPts val="0"/>
              </a:spcBef>
              <a:spcAft>
                <a:spcPts val="0"/>
              </a:spcAft>
              <a:buClr>
                <a:schemeClr val="lt1"/>
              </a:buClr>
              <a:buSzPts val="6000"/>
              <a:buNone/>
              <a:defRPr sz="6000">
                <a:solidFill>
                  <a:schemeClr val="lt1"/>
                </a:solidFill>
              </a:defRPr>
            </a:lvl2pPr>
            <a:lvl3pPr lvl="2" rtl="0">
              <a:spcBef>
                <a:spcPts val="0"/>
              </a:spcBef>
              <a:spcAft>
                <a:spcPts val="0"/>
              </a:spcAft>
              <a:buClr>
                <a:schemeClr val="lt1"/>
              </a:buClr>
              <a:buSzPts val="6000"/>
              <a:buNone/>
              <a:defRPr sz="6000">
                <a:solidFill>
                  <a:schemeClr val="lt1"/>
                </a:solidFill>
              </a:defRPr>
            </a:lvl3pPr>
            <a:lvl4pPr lvl="3" rtl="0">
              <a:spcBef>
                <a:spcPts val="0"/>
              </a:spcBef>
              <a:spcAft>
                <a:spcPts val="0"/>
              </a:spcAft>
              <a:buClr>
                <a:schemeClr val="lt1"/>
              </a:buClr>
              <a:buSzPts val="6000"/>
              <a:buNone/>
              <a:defRPr sz="6000">
                <a:solidFill>
                  <a:schemeClr val="lt1"/>
                </a:solidFill>
              </a:defRPr>
            </a:lvl4pPr>
            <a:lvl5pPr lvl="4" rtl="0">
              <a:spcBef>
                <a:spcPts val="0"/>
              </a:spcBef>
              <a:spcAft>
                <a:spcPts val="0"/>
              </a:spcAft>
              <a:buClr>
                <a:schemeClr val="lt1"/>
              </a:buClr>
              <a:buSzPts val="6000"/>
              <a:buNone/>
              <a:defRPr sz="6000">
                <a:solidFill>
                  <a:schemeClr val="lt1"/>
                </a:solidFill>
              </a:defRPr>
            </a:lvl5pPr>
            <a:lvl6pPr lvl="5" rtl="0">
              <a:spcBef>
                <a:spcPts val="0"/>
              </a:spcBef>
              <a:spcAft>
                <a:spcPts val="0"/>
              </a:spcAft>
              <a:buClr>
                <a:schemeClr val="lt1"/>
              </a:buClr>
              <a:buSzPts val="6000"/>
              <a:buNone/>
              <a:defRPr sz="6000">
                <a:solidFill>
                  <a:schemeClr val="lt1"/>
                </a:solidFill>
              </a:defRPr>
            </a:lvl6pPr>
            <a:lvl7pPr lvl="6" rtl="0">
              <a:spcBef>
                <a:spcPts val="0"/>
              </a:spcBef>
              <a:spcAft>
                <a:spcPts val="0"/>
              </a:spcAft>
              <a:buClr>
                <a:schemeClr val="lt1"/>
              </a:buClr>
              <a:buSzPts val="6000"/>
              <a:buNone/>
              <a:defRPr sz="6000">
                <a:solidFill>
                  <a:schemeClr val="lt1"/>
                </a:solidFill>
              </a:defRPr>
            </a:lvl7pPr>
            <a:lvl8pPr lvl="7" rtl="0">
              <a:spcBef>
                <a:spcPts val="0"/>
              </a:spcBef>
              <a:spcAft>
                <a:spcPts val="0"/>
              </a:spcAft>
              <a:buClr>
                <a:schemeClr val="lt1"/>
              </a:buClr>
              <a:buSzPts val="6000"/>
              <a:buNone/>
              <a:defRPr sz="6000">
                <a:solidFill>
                  <a:schemeClr val="lt1"/>
                </a:solidFill>
              </a:defRPr>
            </a:lvl8pPr>
            <a:lvl9pPr lvl="8" rtl="0">
              <a:spcBef>
                <a:spcPts val="0"/>
              </a:spcBef>
              <a:spcAft>
                <a:spcPts val="0"/>
              </a:spcAft>
              <a:buClr>
                <a:schemeClr val="lt1"/>
              </a:buClr>
              <a:buSzPts val="6000"/>
              <a:buNone/>
              <a:defRPr sz="6000">
                <a:solidFill>
                  <a:schemeClr val="lt1"/>
                </a:solidFill>
              </a:defRPr>
            </a:lvl9pPr>
          </a:lstStyle>
          <a:p>
            <a:r>
              <a:t>xx%</a:t>
            </a:r>
          </a:p>
        </p:txBody>
      </p:sp>
      <p:sp>
        <p:nvSpPr>
          <p:cNvPr id="65" name="Google Shape;65;p18"/>
          <p:cNvSpPr txBox="1"/>
          <p:nvPr>
            <p:ph idx="1" type="subTitle"/>
          </p:nvPr>
        </p:nvSpPr>
        <p:spPr>
          <a:xfrm rot="231">
            <a:off x="1001567" y="4120035"/>
            <a:ext cx="4471500" cy="458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66" name="Google Shape;66;p18"/>
          <p:cNvSpPr txBox="1"/>
          <p:nvPr>
            <p:ph idx="2" type="title"/>
          </p:nvPr>
        </p:nvSpPr>
        <p:spPr>
          <a:xfrm>
            <a:off x="1001350" y="2123063"/>
            <a:ext cx="4471500" cy="20730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60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67" name="Shape 67"/>
        <p:cNvGrpSpPr/>
        <p:nvPr/>
      </p:nvGrpSpPr>
      <p:grpSpPr>
        <a:xfrm>
          <a:off x="0" y="0"/>
          <a:ext cx="0" cy="0"/>
          <a:chOff x="0" y="0"/>
          <a:chExt cx="0" cy="0"/>
        </a:xfrm>
      </p:grpSpPr>
      <p:sp>
        <p:nvSpPr>
          <p:cNvPr id="68" name="Google Shape;68;p19"/>
          <p:cNvSpPr txBox="1"/>
          <p:nvPr>
            <p:ph hasCustomPrompt="1" type="title"/>
          </p:nvPr>
        </p:nvSpPr>
        <p:spPr>
          <a:xfrm>
            <a:off x="6241475" y="834525"/>
            <a:ext cx="1780800" cy="1326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75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69" name="Google Shape;69;p19"/>
          <p:cNvSpPr txBox="1"/>
          <p:nvPr>
            <p:ph idx="1" type="subTitle"/>
          </p:nvPr>
        </p:nvSpPr>
        <p:spPr>
          <a:xfrm rot="237">
            <a:off x="3759000" y="4167088"/>
            <a:ext cx="4360200" cy="4581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0" name="Google Shape;70;p19"/>
          <p:cNvSpPr txBox="1"/>
          <p:nvPr>
            <p:ph idx="2" type="title"/>
          </p:nvPr>
        </p:nvSpPr>
        <p:spPr>
          <a:xfrm>
            <a:off x="3758775" y="2280001"/>
            <a:ext cx="4360200" cy="1947300"/>
          </a:xfrm>
          <a:prstGeom prst="rect">
            <a:avLst/>
          </a:prstGeom>
        </p:spPr>
        <p:txBody>
          <a:bodyPr anchorCtr="0" anchor="b" bIns="91425" lIns="91425" spcFirstLastPara="1" rIns="91425" wrap="square" tIns="91425">
            <a:noAutofit/>
          </a:bodyPr>
          <a:lstStyle>
            <a:lvl1pPr lvl="0" rtl="0" algn="r">
              <a:spcBef>
                <a:spcPts val="0"/>
              </a:spcBef>
              <a:spcAft>
                <a:spcPts val="0"/>
              </a:spcAft>
              <a:buSzPts val="3600"/>
              <a:buNone/>
              <a:defRPr sz="60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SECTION_HEADER_2_1">
    <p:spTree>
      <p:nvGrpSpPr>
        <p:cNvPr id="71" name="Shape 71"/>
        <p:cNvGrpSpPr/>
        <p:nvPr/>
      </p:nvGrpSpPr>
      <p:grpSpPr>
        <a:xfrm>
          <a:off x="0" y="0"/>
          <a:ext cx="0" cy="0"/>
          <a:chOff x="0" y="0"/>
          <a:chExt cx="0" cy="0"/>
        </a:xfrm>
      </p:grpSpPr>
      <p:sp>
        <p:nvSpPr>
          <p:cNvPr id="72" name="Google Shape;72;p20"/>
          <p:cNvSpPr txBox="1"/>
          <p:nvPr>
            <p:ph hasCustomPrompt="1" type="title"/>
          </p:nvPr>
        </p:nvSpPr>
        <p:spPr>
          <a:xfrm>
            <a:off x="1667400" y="1908750"/>
            <a:ext cx="1416600" cy="13260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Clr>
                <a:schemeClr val="lt1"/>
              </a:buClr>
              <a:buSzPts val="6000"/>
              <a:buNone/>
              <a:defRPr b="1" sz="7500">
                <a:solidFill>
                  <a:schemeClr val="lt1"/>
                </a:solidFill>
              </a:defRPr>
            </a:lvl1pPr>
            <a:lvl2pPr lvl="1" rtl="0" algn="r">
              <a:spcBef>
                <a:spcPts val="0"/>
              </a:spcBef>
              <a:spcAft>
                <a:spcPts val="0"/>
              </a:spcAft>
              <a:buClr>
                <a:schemeClr val="lt1"/>
              </a:buClr>
              <a:buSzPts val="6000"/>
              <a:buNone/>
              <a:defRPr sz="6000">
                <a:solidFill>
                  <a:schemeClr val="lt1"/>
                </a:solidFill>
              </a:defRPr>
            </a:lvl2pPr>
            <a:lvl3pPr lvl="2" rtl="0" algn="r">
              <a:spcBef>
                <a:spcPts val="0"/>
              </a:spcBef>
              <a:spcAft>
                <a:spcPts val="0"/>
              </a:spcAft>
              <a:buClr>
                <a:schemeClr val="lt1"/>
              </a:buClr>
              <a:buSzPts val="6000"/>
              <a:buNone/>
              <a:defRPr sz="6000">
                <a:solidFill>
                  <a:schemeClr val="lt1"/>
                </a:solidFill>
              </a:defRPr>
            </a:lvl3pPr>
            <a:lvl4pPr lvl="3" rtl="0" algn="r">
              <a:spcBef>
                <a:spcPts val="0"/>
              </a:spcBef>
              <a:spcAft>
                <a:spcPts val="0"/>
              </a:spcAft>
              <a:buClr>
                <a:schemeClr val="lt1"/>
              </a:buClr>
              <a:buSzPts val="6000"/>
              <a:buNone/>
              <a:defRPr sz="6000">
                <a:solidFill>
                  <a:schemeClr val="lt1"/>
                </a:solidFill>
              </a:defRPr>
            </a:lvl4pPr>
            <a:lvl5pPr lvl="4" rtl="0" algn="r">
              <a:spcBef>
                <a:spcPts val="0"/>
              </a:spcBef>
              <a:spcAft>
                <a:spcPts val="0"/>
              </a:spcAft>
              <a:buClr>
                <a:schemeClr val="lt1"/>
              </a:buClr>
              <a:buSzPts val="6000"/>
              <a:buNone/>
              <a:defRPr sz="6000">
                <a:solidFill>
                  <a:schemeClr val="lt1"/>
                </a:solidFill>
              </a:defRPr>
            </a:lvl5pPr>
            <a:lvl6pPr lvl="5" rtl="0" algn="r">
              <a:spcBef>
                <a:spcPts val="0"/>
              </a:spcBef>
              <a:spcAft>
                <a:spcPts val="0"/>
              </a:spcAft>
              <a:buClr>
                <a:schemeClr val="lt1"/>
              </a:buClr>
              <a:buSzPts val="6000"/>
              <a:buNone/>
              <a:defRPr sz="6000">
                <a:solidFill>
                  <a:schemeClr val="lt1"/>
                </a:solidFill>
              </a:defRPr>
            </a:lvl6pPr>
            <a:lvl7pPr lvl="6" rtl="0" algn="r">
              <a:spcBef>
                <a:spcPts val="0"/>
              </a:spcBef>
              <a:spcAft>
                <a:spcPts val="0"/>
              </a:spcAft>
              <a:buClr>
                <a:schemeClr val="lt1"/>
              </a:buClr>
              <a:buSzPts val="6000"/>
              <a:buNone/>
              <a:defRPr sz="6000">
                <a:solidFill>
                  <a:schemeClr val="lt1"/>
                </a:solidFill>
              </a:defRPr>
            </a:lvl7pPr>
            <a:lvl8pPr lvl="7" rtl="0" algn="r">
              <a:spcBef>
                <a:spcPts val="0"/>
              </a:spcBef>
              <a:spcAft>
                <a:spcPts val="0"/>
              </a:spcAft>
              <a:buClr>
                <a:schemeClr val="lt1"/>
              </a:buClr>
              <a:buSzPts val="6000"/>
              <a:buNone/>
              <a:defRPr sz="6000">
                <a:solidFill>
                  <a:schemeClr val="lt1"/>
                </a:solidFill>
              </a:defRPr>
            </a:lvl8pPr>
            <a:lvl9pPr lvl="8" rtl="0" algn="r">
              <a:spcBef>
                <a:spcPts val="0"/>
              </a:spcBef>
              <a:spcAft>
                <a:spcPts val="0"/>
              </a:spcAft>
              <a:buClr>
                <a:schemeClr val="lt1"/>
              </a:buClr>
              <a:buSzPts val="6000"/>
              <a:buNone/>
              <a:defRPr sz="6000">
                <a:solidFill>
                  <a:schemeClr val="lt1"/>
                </a:solidFill>
              </a:defRPr>
            </a:lvl9pPr>
          </a:lstStyle>
          <a:p>
            <a:r>
              <a:t>xx%</a:t>
            </a:r>
          </a:p>
        </p:txBody>
      </p:sp>
      <p:sp>
        <p:nvSpPr>
          <p:cNvPr id="73" name="Google Shape;73;p20"/>
          <p:cNvSpPr txBox="1"/>
          <p:nvPr>
            <p:ph idx="1" type="subTitle"/>
          </p:nvPr>
        </p:nvSpPr>
        <p:spPr>
          <a:xfrm rot="237">
            <a:off x="3759000" y="3286163"/>
            <a:ext cx="4360200" cy="4581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4" name="Google Shape;74;p20"/>
          <p:cNvSpPr txBox="1"/>
          <p:nvPr>
            <p:ph idx="2" type="title"/>
          </p:nvPr>
        </p:nvSpPr>
        <p:spPr>
          <a:xfrm>
            <a:off x="3758775" y="1399076"/>
            <a:ext cx="4360200" cy="19473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600"/>
              <a:buNone/>
              <a:defRPr sz="6000"/>
            </a:lvl1pPr>
            <a:lvl2pPr lvl="1" rtl="0" algn="l">
              <a:spcBef>
                <a:spcPts val="0"/>
              </a:spcBef>
              <a:spcAft>
                <a:spcPts val="0"/>
              </a:spcAft>
              <a:buSzPts val="3600"/>
              <a:buNone/>
              <a:defRPr sz="3600"/>
            </a:lvl2pPr>
            <a:lvl3pPr lvl="2" rtl="0" algn="l">
              <a:spcBef>
                <a:spcPts val="0"/>
              </a:spcBef>
              <a:spcAft>
                <a:spcPts val="0"/>
              </a:spcAft>
              <a:buSzPts val="3600"/>
              <a:buNone/>
              <a:defRPr sz="3600"/>
            </a:lvl3pPr>
            <a:lvl4pPr lvl="3" rtl="0" algn="l">
              <a:spcBef>
                <a:spcPts val="0"/>
              </a:spcBef>
              <a:spcAft>
                <a:spcPts val="0"/>
              </a:spcAft>
              <a:buSzPts val="3600"/>
              <a:buNone/>
              <a:defRPr sz="3600"/>
            </a:lvl4pPr>
            <a:lvl5pPr lvl="4" rtl="0" algn="l">
              <a:spcBef>
                <a:spcPts val="0"/>
              </a:spcBef>
              <a:spcAft>
                <a:spcPts val="0"/>
              </a:spcAft>
              <a:buSzPts val="3600"/>
              <a:buNone/>
              <a:defRPr sz="3600"/>
            </a:lvl5pPr>
            <a:lvl6pPr lvl="5" rtl="0" algn="l">
              <a:spcBef>
                <a:spcPts val="0"/>
              </a:spcBef>
              <a:spcAft>
                <a:spcPts val="0"/>
              </a:spcAft>
              <a:buSzPts val="3600"/>
              <a:buNone/>
              <a:defRPr sz="3600"/>
            </a:lvl6pPr>
            <a:lvl7pPr lvl="6" rtl="0" algn="l">
              <a:spcBef>
                <a:spcPts val="0"/>
              </a:spcBef>
              <a:spcAft>
                <a:spcPts val="0"/>
              </a:spcAft>
              <a:buSzPts val="3600"/>
              <a:buNone/>
              <a:defRPr sz="3600"/>
            </a:lvl7pPr>
            <a:lvl8pPr lvl="7" rtl="0" algn="l">
              <a:spcBef>
                <a:spcPts val="0"/>
              </a:spcBef>
              <a:spcAft>
                <a:spcPts val="0"/>
              </a:spcAft>
              <a:buSzPts val="3600"/>
              <a:buNone/>
              <a:defRPr sz="3600"/>
            </a:lvl8pPr>
            <a:lvl9pPr lvl="8" rtl="0" algn="l">
              <a:spcBef>
                <a:spcPts val="0"/>
              </a:spcBef>
              <a:spcAft>
                <a:spcPts val="0"/>
              </a:spcAft>
              <a:buSzPts val="3600"/>
              <a:buNone/>
              <a:defRPr sz="36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 name="Shape 11"/>
        <p:cNvGrpSpPr/>
        <p:nvPr/>
      </p:nvGrpSpPr>
      <p:grpSpPr>
        <a:xfrm>
          <a:off x="0" y="0"/>
          <a:ext cx="0" cy="0"/>
          <a:chOff x="0" y="0"/>
          <a:chExt cx="0" cy="0"/>
        </a:xfrm>
      </p:grpSpPr>
      <p:sp>
        <p:nvSpPr>
          <p:cNvPr id="12" name="Google Shape;12;p3"/>
          <p:cNvSpPr txBox="1"/>
          <p:nvPr>
            <p:ph hasCustomPrompt="1" type="title"/>
          </p:nvPr>
        </p:nvSpPr>
        <p:spPr>
          <a:xfrm>
            <a:off x="3793550" y="975625"/>
            <a:ext cx="1557000" cy="1271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7500">
                <a:solidFill>
                  <a:schemeClr val="l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3" name="Google Shape;13;p3"/>
          <p:cNvSpPr txBox="1"/>
          <p:nvPr>
            <p:ph idx="1" type="subTitle"/>
          </p:nvPr>
        </p:nvSpPr>
        <p:spPr>
          <a:xfrm rot="233">
            <a:off x="2360486" y="4145250"/>
            <a:ext cx="4423200" cy="458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 name="Google Shape;14;p3"/>
          <p:cNvSpPr txBox="1"/>
          <p:nvPr>
            <p:ph idx="2" type="title"/>
          </p:nvPr>
        </p:nvSpPr>
        <p:spPr>
          <a:xfrm>
            <a:off x="2360400" y="2259682"/>
            <a:ext cx="4423200" cy="1982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6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BLANK_1_2_2">
    <p:spTree>
      <p:nvGrpSpPr>
        <p:cNvPr id="75" name="Shape 75"/>
        <p:cNvGrpSpPr/>
        <p:nvPr/>
      </p:nvGrpSpPr>
      <p:grpSpPr>
        <a:xfrm>
          <a:off x="0" y="0"/>
          <a:ext cx="0" cy="0"/>
          <a:chOff x="0" y="0"/>
          <a:chExt cx="0" cy="0"/>
        </a:xfrm>
      </p:grpSpPr>
      <p:sp>
        <p:nvSpPr>
          <p:cNvPr id="76" name="Google Shape;76;p21"/>
          <p:cNvSpPr txBox="1"/>
          <p:nvPr>
            <p:ph idx="1" type="subTitle"/>
          </p:nvPr>
        </p:nvSpPr>
        <p:spPr>
          <a:xfrm>
            <a:off x="4136475" y="2508138"/>
            <a:ext cx="3852000" cy="797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77" name="Google Shape;77;p21"/>
          <p:cNvSpPr txBox="1"/>
          <p:nvPr>
            <p:ph type="title"/>
          </p:nvPr>
        </p:nvSpPr>
        <p:spPr>
          <a:xfrm>
            <a:off x="4136475" y="1990363"/>
            <a:ext cx="3852000" cy="670200"/>
          </a:xfrm>
          <a:prstGeom prst="rect">
            <a:avLst/>
          </a:prstGeom>
        </p:spPr>
        <p:txBody>
          <a:bodyPr anchorCtr="0" anchor="b" bIns="91425" lIns="91425" spcFirstLastPara="1" rIns="91425" wrap="square" tIns="91425">
            <a:noAutofit/>
          </a:bodyPr>
          <a:lstStyle>
            <a:lvl1pPr lvl="0" rtl="0" algn="l">
              <a:spcBef>
                <a:spcPts val="0"/>
              </a:spcBef>
              <a:spcAft>
                <a:spcPts val="0"/>
              </a:spcAft>
              <a:buSzPts val="3300"/>
              <a:buNone/>
              <a:defRPr/>
            </a:lvl1pPr>
            <a:lvl2pPr lvl="1" rtl="0" algn="r">
              <a:spcBef>
                <a:spcPts val="0"/>
              </a:spcBef>
              <a:spcAft>
                <a:spcPts val="0"/>
              </a:spcAft>
              <a:buSzPts val="3300"/>
              <a:buNone/>
              <a:defRPr/>
            </a:lvl2pPr>
            <a:lvl3pPr lvl="2" rtl="0" algn="r">
              <a:spcBef>
                <a:spcPts val="0"/>
              </a:spcBef>
              <a:spcAft>
                <a:spcPts val="0"/>
              </a:spcAft>
              <a:buSzPts val="3300"/>
              <a:buNone/>
              <a:defRPr/>
            </a:lvl3pPr>
            <a:lvl4pPr lvl="3" rtl="0" algn="r">
              <a:spcBef>
                <a:spcPts val="0"/>
              </a:spcBef>
              <a:spcAft>
                <a:spcPts val="0"/>
              </a:spcAft>
              <a:buSzPts val="3300"/>
              <a:buNone/>
              <a:defRPr/>
            </a:lvl4pPr>
            <a:lvl5pPr lvl="4" rtl="0" algn="r">
              <a:spcBef>
                <a:spcPts val="0"/>
              </a:spcBef>
              <a:spcAft>
                <a:spcPts val="0"/>
              </a:spcAft>
              <a:buSzPts val="3300"/>
              <a:buNone/>
              <a:defRPr/>
            </a:lvl5pPr>
            <a:lvl6pPr lvl="5" rtl="0" algn="r">
              <a:spcBef>
                <a:spcPts val="0"/>
              </a:spcBef>
              <a:spcAft>
                <a:spcPts val="0"/>
              </a:spcAft>
              <a:buSzPts val="3300"/>
              <a:buNone/>
              <a:defRPr/>
            </a:lvl6pPr>
            <a:lvl7pPr lvl="6" rtl="0" algn="r">
              <a:spcBef>
                <a:spcPts val="0"/>
              </a:spcBef>
              <a:spcAft>
                <a:spcPts val="0"/>
              </a:spcAft>
              <a:buSzPts val="3300"/>
              <a:buNone/>
              <a:defRPr/>
            </a:lvl7pPr>
            <a:lvl8pPr lvl="7" rtl="0" algn="r">
              <a:spcBef>
                <a:spcPts val="0"/>
              </a:spcBef>
              <a:spcAft>
                <a:spcPts val="0"/>
              </a:spcAft>
              <a:buSzPts val="3300"/>
              <a:buNone/>
              <a:defRPr/>
            </a:lvl8pPr>
            <a:lvl9pPr lvl="8" rtl="0" algn="r">
              <a:spcBef>
                <a:spcPts val="0"/>
              </a:spcBef>
              <a:spcAft>
                <a:spcPts val="0"/>
              </a:spcAft>
              <a:buSzPts val="33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BLANK_1_2_1">
    <p:spTree>
      <p:nvGrpSpPr>
        <p:cNvPr id="78" name="Shape 78"/>
        <p:cNvGrpSpPr/>
        <p:nvPr/>
      </p:nvGrpSpPr>
      <p:grpSpPr>
        <a:xfrm>
          <a:off x="0" y="0"/>
          <a:ext cx="0" cy="0"/>
          <a:chOff x="0" y="0"/>
          <a:chExt cx="0" cy="0"/>
        </a:xfrm>
      </p:grpSpPr>
      <p:sp>
        <p:nvSpPr>
          <p:cNvPr id="79" name="Google Shape;79;p22"/>
          <p:cNvSpPr txBox="1"/>
          <p:nvPr>
            <p:ph idx="1" type="subTitle"/>
          </p:nvPr>
        </p:nvSpPr>
        <p:spPr>
          <a:xfrm>
            <a:off x="720000" y="2691063"/>
            <a:ext cx="3478500" cy="82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80" name="Google Shape;80;p22"/>
          <p:cNvSpPr txBox="1"/>
          <p:nvPr>
            <p:ph type="title"/>
          </p:nvPr>
        </p:nvSpPr>
        <p:spPr>
          <a:xfrm>
            <a:off x="720000" y="1631338"/>
            <a:ext cx="3478500" cy="1135800"/>
          </a:xfrm>
          <a:prstGeom prst="rect">
            <a:avLst/>
          </a:prstGeom>
        </p:spPr>
        <p:txBody>
          <a:bodyPr anchorCtr="0" anchor="b" bIns="91425" lIns="91425" spcFirstLastPara="1" rIns="91425" wrap="square" tIns="91425">
            <a:noAutofit/>
          </a:bodyPr>
          <a:lstStyle>
            <a:lvl1pPr lvl="0" rtl="0">
              <a:spcBef>
                <a:spcPts val="0"/>
              </a:spcBef>
              <a:spcAft>
                <a:spcPts val="0"/>
              </a:spcAft>
              <a:buSzPts val="3300"/>
              <a:buNone/>
              <a:defRPr/>
            </a:lvl1pPr>
            <a:lvl2pPr lvl="1" rtl="0" algn="r">
              <a:spcBef>
                <a:spcPts val="0"/>
              </a:spcBef>
              <a:spcAft>
                <a:spcPts val="0"/>
              </a:spcAft>
              <a:buSzPts val="3300"/>
              <a:buNone/>
              <a:defRPr/>
            </a:lvl2pPr>
            <a:lvl3pPr lvl="2" rtl="0" algn="r">
              <a:spcBef>
                <a:spcPts val="0"/>
              </a:spcBef>
              <a:spcAft>
                <a:spcPts val="0"/>
              </a:spcAft>
              <a:buSzPts val="3300"/>
              <a:buNone/>
              <a:defRPr/>
            </a:lvl3pPr>
            <a:lvl4pPr lvl="3" rtl="0" algn="r">
              <a:spcBef>
                <a:spcPts val="0"/>
              </a:spcBef>
              <a:spcAft>
                <a:spcPts val="0"/>
              </a:spcAft>
              <a:buSzPts val="3300"/>
              <a:buNone/>
              <a:defRPr/>
            </a:lvl4pPr>
            <a:lvl5pPr lvl="4" rtl="0" algn="r">
              <a:spcBef>
                <a:spcPts val="0"/>
              </a:spcBef>
              <a:spcAft>
                <a:spcPts val="0"/>
              </a:spcAft>
              <a:buSzPts val="3300"/>
              <a:buNone/>
              <a:defRPr/>
            </a:lvl5pPr>
            <a:lvl6pPr lvl="5" rtl="0" algn="r">
              <a:spcBef>
                <a:spcPts val="0"/>
              </a:spcBef>
              <a:spcAft>
                <a:spcPts val="0"/>
              </a:spcAft>
              <a:buSzPts val="3300"/>
              <a:buNone/>
              <a:defRPr/>
            </a:lvl6pPr>
            <a:lvl7pPr lvl="6" rtl="0" algn="r">
              <a:spcBef>
                <a:spcPts val="0"/>
              </a:spcBef>
              <a:spcAft>
                <a:spcPts val="0"/>
              </a:spcAft>
              <a:buSzPts val="3300"/>
              <a:buNone/>
              <a:defRPr/>
            </a:lvl7pPr>
            <a:lvl8pPr lvl="7" rtl="0" algn="r">
              <a:spcBef>
                <a:spcPts val="0"/>
              </a:spcBef>
              <a:spcAft>
                <a:spcPts val="0"/>
              </a:spcAft>
              <a:buSzPts val="3300"/>
              <a:buNone/>
              <a:defRPr/>
            </a:lvl8pPr>
            <a:lvl9pPr lvl="8" rtl="0" algn="r">
              <a:spcBef>
                <a:spcPts val="0"/>
              </a:spcBef>
              <a:spcAft>
                <a:spcPts val="0"/>
              </a:spcAft>
              <a:buSzPts val="3300"/>
              <a:buNone/>
              <a:defRPr/>
            </a:lvl9pPr>
          </a:lstStyle>
          <a:p/>
        </p:txBody>
      </p:sp>
      <p:sp>
        <p:nvSpPr>
          <p:cNvPr id="81" name="Google Shape;81;p22"/>
          <p:cNvSpPr/>
          <p:nvPr>
            <p:ph idx="2" type="pic"/>
          </p:nvPr>
        </p:nvSpPr>
        <p:spPr>
          <a:xfrm>
            <a:off x="4457100" y="1375950"/>
            <a:ext cx="3966900" cy="2391600"/>
          </a:xfrm>
          <a:prstGeom prst="ellipse">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BODY_1_1">
    <p:spTree>
      <p:nvGrpSpPr>
        <p:cNvPr id="82" name="Shape 82"/>
        <p:cNvGrpSpPr/>
        <p:nvPr/>
      </p:nvGrpSpPr>
      <p:grpSpPr>
        <a:xfrm>
          <a:off x="0" y="0"/>
          <a:ext cx="0" cy="0"/>
          <a:chOff x="0" y="0"/>
          <a:chExt cx="0" cy="0"/>
        </a:xfrm>
      </p:grpSpPr>
      <p:sp>
        <p:nvSpPr>
          <p:cNvPr id="83" name="Google Shape;83;p23"/>
          <p:cNvSpPr txBox="1"/>
          <p:nvPr>
            <p:ph idx="1" type="body"/>
          </p:nvPr>
        </p:nvSpPr>
        <p:spPr>
          <a:xfrm>
            <a:off x="720000" y="1326900"/>
            <a:ext cx="3753300" cy="32247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accent5"/>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4" name="Google Shape;84;p23"/>
          <p:cNvSpPr txBox="1"/>
          <p:nvPr>
            <p:ph idx="2" type="body"/>
          </p:nvPr>
        </p:nvSpPr>
        <p:spPr>
          <a:xfrm>
            <a:off x="4670700" y="1326900"/>
            <a:ext cx="3753300" cy="23802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Clr>
                <a:schemeClr val="lt1"/>
              </a:buClr>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
        <p:nvSpPr>
          <p:cNvPr id="85" name="Google Shape;85;p2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86" name="Shape 86"/>
        <p:cNvGrpSpPr/>
        <p:nvPr/>
      </p:nvGrpSpPr>
      <p:grpSpPr>
        <a:xfrm>
          <a:off x="0" y="0"/>
          <a:ext cx="0" cy="0"/>
          <a:chOff x="0" y="0"/>
          <a:chExt cx="0" cy="0"/>
        </a:xfrm>
      </p:grpSpPr>
      <p:sp>
        <p:nvSpPr>
          <p:cNvPr id="87" name="Google Shape;87;p24"/>
          <p:cNvSpPr txBox="1"/>
          <p:nvPr>
            <p:ph type="title"/>
          </p:nvPr>
        </p:nvSpPr>
        <p:spPr>
          <a:xfrm>
            <a:off x="720000" y="2860324"/>
            <a:ext cx="2286300" cy="51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88" name="Google Shape;88;p24"/>
          <p:cNvSpPr txBox="1"/>
          <p:nvPr>
            <p:ph idx="1" type="subTitle"/>
          </p:nvPr>
        </p:nvSpPr>
        <p:spPr>
          <a:xfrm>
            <a:off x="720000" y="3218854"/>
            <a:ext cx="22863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89" name="Google Shape;89;p24"/>
          <p:cNvSpPr txBox="1"/>
          <p:nvPr>
            <p:ph idx="2" type="title"/>
          </p:nvPr>
        </p:nvSpPr>
        <p:spPr>
          <a:xfrm>
            <a:off x="3428856" y="2860336"/>
            <a:ext cx="2286300" cy="51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0" name="Google Shape;90;p24"/>
          <p:cNvSpPr txBox="1"/>
          <p:nvPr>
            <p:ph idx="3" type="subTitle"/>
          </p:nvPr>
        </p:nvSpPr>
        <p:spPr>
          <a:xfrm>
            <a:off x="3428853" y="3218867"/>
            <a:ext cx="22863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1" name="Google Shape;91;p24"/>
          <p:cNvSpPr txBox="1"/>
          <p:nvPr>
            <p:ph idx="4" type="title"/>
          </p:nvPr>
        </p:nvSpPr>
        <p:spPr>
          <a:xfrm>
            <a:off x="6137699" y="2860324"/>
            <a:ext cx="2286300" cy="5112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92" name="Google Shape;92;p24"/>
          <p:cNvSpPr txBox="1"/>
          <p:nvPr>
            <p:ph idx="5" type="subTitle"/>
          </p:nvPr>
        </p:nvSpPr>
        <p:spPr>
          <a:xfrm>
            <a:off x="6137694" y="3218879"/>
            <a:ext cx="22863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93" name="Google Shape;93;p24"/>
          <p:cNvSpPr txBox="1"/>
          <p:nvPr>
            <p:ph idx="6"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94" name="Shape 94"/>
        <p:cNvGrpSpPr/>
        <p:nvPr/>
      </p:nvGrpSpPr>
      <p:grpSpPr>
        <a:xfrm>
          <a:off x="0" y="0"/>
          <a:ext cx="0" cy="0"/>
          <a:chOff x="0" y="0"/>
          <a:chExt cx="0" cy="0"/>
        </a:xfrm>
      </p:grpSpPr>
      <p:sp>
        <p:nvSpPr>
          <p:cNvPr id="95" name="Google Shape;95;p25"/>
          <p:cNvSpPr txBox="1"/>
          <p:nvPr>
            <p:ph type="title"/>
          </p:nvPr>
        </p:nvSpPr>
        <p:spPr>
          <a:xfrm>
            <a:off x="1519325" y="1891223"/>
            <a:ext cx="28671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6" name="Google Shape;96;p25"/>
          <p:cNvSpPr txBox="1"/>
          <p:nvPr>
            <p:ph idx="1" type="subTitle"/>
          </p:nvPr>
        </p:nvSpPr>
        <p:spPr>
          <a:xfrm>
            <a:off x="1519325" y="2221523"/>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25"/>
          <p:cNvSpPr txBox="1"/>
          <p:nvPr>
            <p:ph idx="2" type="title"/>
          </p:nvPr>
        </p:nvSpPr>
        <p:spPr>
          <a:xfrm>
            <a:off x="5556901" y="1891223"/>
            <a:ext cx="28671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8" name="Google Shape;98;p25"/>
          <p:cNvSpPr txBox="1"/>
          <p:nvPr>
            <p:ph idx="3" type="subTitle"/>
          </p:nvPr>
        </p:nvSpPr>
        <p:spPr>
          <a:xfrm>
            <a:off x="5556901" y="2221523"/>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9" name="Google Shape;99;p25"/>
          <p:cNvSpPr txBox="1"/>
          <p:nvPr>
            <p:ph idx="4" type="title"/>
          </p:nvPr>
        </p:nvSpPr>
        <p:spPr>
          <a:xfrm>
            <a:off x="1519300" y="3300998"/>
            <a:ext cx="28671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0" name="Google Shape;100;p25"/>
          <p:cNvSpPr txBox="1"/>
          <p:nvPr>
            <p:ph idx="5" type="subTitle"/>
          </p:nvPr>
        </p:nvSpPr>
        <p:spPr>
          <a:xfrm>
            <a:off x="1519325" y="3631248"/>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1" name="Google Shape;101;p25"/>
          <p:cNvSpPr txBox="1"/>
          <p:nvPr>
            <p:ph idx="6" type="title"/>
          </p:nvPr>
        </p:nvSpPr>
        <p:spPr>
          <a:xfrm>
            <a:off x="5556876" y="3300998"/>
            <a:ext cx="2867100" cy="482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sz="22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2" name="Google Shape;102;p25"/>
          <p:cNvSpPr txBox="1"/>
          <p:nvPr>
            <p:ph idx="7" type="subTitle"/>
          </p:nvPr>
        </p:nvSpPr>
        <p:spPr>
          <a:xfrm>
            <a:off x="5556901" y="3631248"/>
            <a:ext cx="2867100" cy="623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03" name="Google Shape;103;p25"/>
          <p:cNvSpPr txBox="1"/>
          <p:nvPr>
            <p:ph idx="8"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1_2">
    <p:spTree>
      <p:nvGrpSpPr>
        <p:cNvPr id="104" name="Shape 104"/>
        <p:cNvGrpSpPr/>
        <p:nvPr/>
      </p:nvGrpSpPr>
      <p:grpSpPr>
        <a:xfrm>
          <a:off x="0" y="0"/>
          <a:ext cx="0" cy="0"/>
          <a:chOff x="0" y="0"/>
          <a:chExt cx="0" cy="0"/>
        </a:xfrm>
      </p:grpSpPr>
      <p:sp>
        <p:nvSpPr>
          <p:cNvPr id="105" name="Google Shape;105;p26"/>
          <p:cNvSpPr txBox="1"/>
          <p:nvPr>
            <p:ph type="title"/>
          </p:nvPr>
        </p:nvSpPr>
        <p:spPr>
          <a:xfrm>
            <a:off x="720000" y="1970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6" name="Google Shape;106;p26"/>
          <p:cNvSpPr txBox="1"/>
          <p:nvPr>
            <p:ph idx="1" type="subTitle"/>
          </p:nvPr>
        </p:nvSpPr>
        <p:spPr>
          <a:xfrm>
            <a:off x="720000"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7" name="Google Shape;107;p26"/>
          <p:cNvSpPr txBox="1"/>
          <p:nvPr>
            <p:ph idx="2" type="title"/>
          </p:nvPr>
        </p:nvSpPr>
        <p:spPr>
          <a:xfrm>
            <a:off x="3419271" y="1970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08" name="Google Shape;108;p26"/>
          <p:cNvSpPr txBox="1"/>
          <p:nvPr>
            <p:ph idx="3" type="subTitle"/>
          </p:nvPr>
        </p:nvSpPr>
        <p:spPr>
          <a:xfrm>
            <a:off x="3419271"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09" name="Google Shape;109;p26"/>
          <p:cNvSpPr txBox="1"/>
          <p:nvPr>
            <p:ph idx="4" type="title"/>
          </p:nvPr>
        </p:nvSpPr>
        <p:spPr>
          <a:xfrm>
            <a:off x="2069638" y="368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0" name="Google Shape;110;p26"/>
          <p:cNvSpPr txBox="1"/>
          <p:nvPr>
            <p:ph idx="5" type="subTitle"/>
          </p:nvPr>
        </p:nvSpPr>
        <p:spPr>
          <a:xfrm>
            <a:off x="2069638" y="3961626"/>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1" name="Google Shape;111;p26"/>
          <p:cNvSpPr txBox="1"/>
          <p:nvPr>
            <p:ph idx="6" type="title"/>
          </p:nvPr>
        </p:nvSpPr>
        <p:spPr>
          <a:xfrm>
            <a:off x="4768909" y="3684450"/>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2" name="Google Shape;112;p26"/>
          <p:cNvSpPr txBox="1"/>
          <p:nvPr>
            <p:ph idx="7" type="subTitle"/>
          </p:nvPr>
        </p:nvSpPr>
        <p:spPr>
          <a:xfrm>
            <a:off x="4768909" y="3961626"/>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3" name="Google Shape;113;p26"/>
          <p:cNvSpPr txBox="1"/>
          <p:nvPr>
            <p:ph idx="8" type="title"/>
          </p:nvPr>
        </p:nvSpPr>
        <p:spPr>
          <a:xfrm>
            <a:off x="6118550" y="1970075"/>
            <a:ext cx="2305500" cy="4368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200"/>
              <a:buNone/>
              <a:defRPr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14" name="Google Shape;114;p26"/>
          <p:cNvSpPr txBox="1"/>
          <p:nvPr>
            <p:ph idx="9" type="subTitle"/>
          </p:nvPr>
        </p:nvSpPr>
        <p:spPr>
          <a:xfrm>
            <a:off x="6118550"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5" name="Google Shape;115;p26"/>
          <p:cNvSpPr txBox="1"/>
          <p:nvPr>
            <p:ph idx="13"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116" name="Shape 116"/>
        <p:cNvGrpSpPr/>
        <p:nvPr/>
      </p:nvGrpSpPr>
      <p:grpSpPr>
        <a:xfrm>
          <a:off x="0" y="0"/>
          <a:ext cx="0" cy="0"/>
          <a:chOff x="0" y="0"/>
          <a:chExt cx="0" cy="0"/>
        </a:xfrm>
      </p:grpSpPr>
      <p:sp>
        <p:nvSpPr>
          <p:cNvPr id="117" name="Google Shape;117;p27"/>
          <p:cNvSpPr txBox="1"/>
          <p:nvPr>
            <p:ph type="title"/>
          </p:nvPr>
        </p:nvSpPr>
        <p:spPr>
          <a:xfrm>
            <a:off x="720000" y="19120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18" name="Google Shape;118;p27"/>
          <p:cNvSpPr txBox="1"/>
          <p:nvPr>
            <p:ph idx="1" type="subTitle"/>
          </p:nvPr>
        </p:nvSpPr>
        <p:spPr>
          <a:xfrm>
            <a:off x="720000"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19" name="Google Shape;119;p27"/>
          <p:cNvSpPr txBox="1"/>
          <p:nvPr>
            <p:ph idx="2" type="title"/>
          </p:nvPr>
        </p:nvSpPr>
        <p:spPr>
          <a:xfrm>
            <a:off x="3419271" y="19120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0" name="Google Shape;120;p27"/>
          <p:cNvSpPr txBox="1"/>
          <p:nvPr>
            <p:ph idx="3" type="subTitle"/>
          </p:nvPr>
        </p:nvSpPr>
        <p:spPr>
          <a:xfrm>
            <a:off x="3419275"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1" name="Google Shape;121;p27"/>
          <p:cNvSpPr txBox="1"/>
          <p:nvPr>
            <p:ph idx="4" type="title"/>
          </p:nvPr>
        </p:nvSpPr>
        <p:spPr>
          <a:xfrm>
            <a:off x="720000" y="36265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2" name="Google Shape;122;p27"/>
          <p:cNvSpPr txBox="1"/>
          <p:nvPr>
            <p:ph idx="5" type="subTitle"/>
          </p:nvPr>
        </p:nvSpPr>
        <p:spPr>
          <a:xfrm>
            <a:off x="720000" y="39690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3" name="Google Shape;123;p27"/>
          <p:cNvSpPr txBox="1"/>
          <p:nvPr>
            <p:ph idx="6" type="title"/>
          </p:nvPr>
        </p:nvSpPr>
        <p:spPr>
          <a:xfrm>
            <a:off x="3419271" y="36265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4" name="Google Shape;124;p27"/>
          <p:cNvSpPr txBox="1"/>
          <p:nvPr>
            <p:ph idx="7" type="subTitle"/>
          </p:nvPr>
        </p:nvSpPr>
        <p:spPr>
          <a:xfrm>
            <a:off x="3419271" y="39690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5" name="Google Shape;125;p27"/>
          <p:cNvSpPr txBox="1"/>
          <p:nvPr>
            <p:ph idx="8" type="title"/>
          </p:nvPr>
        </p:nvSpPr>
        <p:spPr>
          <a:xfrm>
            <a:off x="6118550" y="19120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6" name="Google Shape;126;p27"/>
          <p:cNvSpPr txBox="1"/>
          <p:nvPr>
            <p:ph idx="9" type="subTitle"/>
          </p:nvPr>
        </p:nvSpPr>
        <p:spPr>
          <a:xfrm>
            <a:off x="6118550" y="2254475"/>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7" name="Google Shape;127;p27"/>
          <p:cNvSpPr txBox="1"/>
          <p:nvPr>
            <p:ph idx="13" type="title"/>
          </p:nvPr>
        </p:nvSpPr>
        <p:spPr>
          <a:xfrm>
            <a:off x="6118550" y="3626550"/>
            <a:ext cx="2305500" cy="4947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28" name="Google Shape;128;p27"/>
          <p:cNvSpPr txBox="1"/>
          <p:nvPr>
            <p:ph idx="14" type="subTitle"/>
          </p:nvPr>
        </p:nvSpPr>
        <p:spPr>
          <a:xfrm>
            <a:off x="6118550" y="3969000"/>
            <a:ext cx="2305500" cy="634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29" name="Google Shape;129;p27"/>
          <p:cNvSpPr txBox="1"/>
          <p:nvPr>
            <p:ph idx="15"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130" name="Shape 130"/>
        <p:cNvGrpSpPr/>
        <p:nvPr/>
      </p:nvGrpSpPr>
      <p:grpSpPr>
        <a:xfrm>
          <a:off x="0" y="0"/>
          <a:ext cx="0" cy="0"/>
          <a:chOff x="0" y="0"/>
          <a:chExt cx="0" cy="0"/>
        </a:xfrm>
      </p:grpSpPr>
      <p:sp>
        <p:nvSpPr>
          <p:cNvPr id="131" name="Google Shape;131;p28"/>
          <p:cNvSpPr txBox="1"/>
          <p:nvPr>
            <p:ph hasCustomPrompt="1" type="title"/>
          </p:nvPr>
        </p:nvSpPr>
        <p:spPr>
          <a:xfrm rot="-358">
            <a:off x="5023850" y="902497"/>
            <a:ext cx="2881200" cy="1028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55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132" name="Google Shape;132;p28"/>
          <p:cNvSpPr txBox="1"/>
          <p:nvPr>
            <p:ph idx="1" type="subTitle"/>
          </p:nvPr>
        </p:nvSpPr>
        <p:spPr>
          <a:xfrm>
            <a:off x="5023828" y="2015287"/>
            <a:ext cx="2881200" cy="3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3" name="Google Shape;133;p28"/>
          <p:cNvSpPr txBox="1"/>
          <p:nvPr>
            <p:ph hasCustomPrompt="1" idx="2" type="title"/>
          </p:nvPr>
        </p:nvSpPr>
        <p:spPr>
          <a:xfrm>
            <a:off x="5023850" y="2889800"/>
            <a:ext cx="2881200" cy="1028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5500"/>
            </a:lvl1pPr>
            <a:lvl2pPr lvl="1" rtl="0">
              <a:spcBef>
                <a:spcPts val="0"/>
              </a:spcBef>
              <a:spcAft>
                <a:spcPts val="0"/>
              </a:spcAft>
              <a:buSzPts val="6200"/>
              <a:buNone/>
              <a:defRPr sz="6200"/>
            </a:lvl2pPr>
            <a:lvl3pPr lvl="2" rtl="0">
              <a:spcBef>
                <a:spcPts val="0"/>
              </a:spcBef>
              <a:spcAft>
                <a:spcPts val="0"/>
              </a:spcAft>
              <a:buSzPts val="6200"/>
              <a:buNone/>
              <a:defRPr sz="6200"/>
            </a:lvl3pPr>
            <a:lvl4pPr lvl="3" rtl="0">
              <a:spcBef>
                <a:spcPts val="0"/>
              </a:spcBef>
              <a:spcAft>
                <a:spcPts val="0"/>
              </a:spcAft>
              <a:buSzPts val="6200"/>
              <a:buNone/>
              <a:defRPr sz="6200"/>
            </a:lvl4pPr>
            <a:lvl5pPr lvl="4" rtl="0">
              <a:spcBef>
                <a:spcPts val="0"/>
              </a:spcBef>
              <a:spcAft>
                <a:spcPts val="0"/>
              </a:spcAft>
              <a:buSzPts val="6200"/>
              <a:buNone/>
              <a:defRPr sz="6200"/>
            </a:lvl5pPr>
            <a:lvl6pPr lvl="5" rtl="0">
              <a:spcBef>
                <a:spcPts val="0"/>
              </a:spcBef>
              <a:spcAft>
                <a:spcPts val="0"/>
              </a:spcAft>
              <a:buSzPts val="6200"/>
              <a:buNone/>
              <a:defRPr sz="6200"/>
            </a:lvl6pPr>
            <a:lvl7pPr lvl="6" rtl="0">
              <a:spcBef>
                <a:spcPts val="0"/>
              </a:spcBef>
              <a:spcAft>
                <a:spcPts val="0"/>
              </a:spcAft>
              <a:buSzPts val="6200"/>
              <a:buNone/>
              <a:defRPr sz="6200"/>
            </a:lvl7pPr>
            <a:lvl8pPr lvl="7" rtl="0">
              <a:spcBef>
                <a:spcPts val="0"/>
              </a:spcBef>
              <a:spcAft>
                <a:spcPts val="0"/>
              </a:spcAft>
              <a:buSzPts val="6200"/>
              <a:buNone/>
              <a:defRPr sz="6200"/>
            </a:lvl8pPr>
            <a:lvl9pPr lvl="8" rtl="0">
              <a:spcBef>
                <a:spcPts val="0"/>
              </a:spcBef>
              <a:spcAft>
                <a:spcPts val="0"/>
              </a:spcAft>
              <a:buSzPts val="6200"/>
              <a:buNone/>
              <a:defRPr sz="6200"/>
            </a:lvl9pPr>
          </a:lstStyle>
          <a:p>
            <a:r>
              <a:t>xx%</a:t>
            </a:r>
          </a:p>
        </p:txBody>
      </p:sp>
      <p:sp>
        <p:nvSpPr>
          <p:cNvPr id="134" name="Google Shape;134;p28"/>
          <p:cNvSpPr txBox="1"/>
          <p:nvPr>
            <p:ph idx="3" type="subTitle"/>
          </p:nvPr>
        </p:nvSpPr>
        <p:spPr>
          <a:xfrm>
            <a:off x="5023828" y="4002687"/>
            <a:ext cx="2881200" cy="3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135" name="Google Shape;135;p28"/>
          <p:cNvSpPr txBox="1"/>
          <p:nvPr>
            <p:ph hasCustomPrompt="1" idx="4" type="title"/>
          </p:nvPr>
        </p:nvSpPr>
        <p:spPr>
          <a:xfrm rot="-358">
            <a:off x="1239000" y="902497"/>
            <a:ext cx="2881200" cy="10284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5500"/>
            </a:lvl1pPr>
            <a:lvl2pPr lvl="1" rtl="0" algn="r">
              <a:spcBef>
                <a:spcPts val="0"/>
              </a:spcBef>
              <a:spcAft>
                <a:spcPts val="0"/>
              </a:spcAft>
              <a:buSzPts val="6200"/>
              <a:buNone/>
              <a:defRPr sz="6200"/>
            </a:lvl2pPr>
            <a:lvl3pPr lvl="2" rtl="0" algn="r">
              <a:spcBef>
                <a:spcPts val="0"/>
              </a:spcBef>
              <a:spcAft>
                <a:spcPts val="0"/>
              </a:spcAft>
              <a:buSzPts val="6200"/>
              <a:buNone/>
              <a:defRPr sz="6200"/>
            </a:lvl3pPr>
            <a:lvl4pPr lvl="3" rtl="0" algn="r">
              <a:spcBef>
                <a:spcPts val="0"/>
              </a:spcBef>
              <a:spcAft>
                <a:spcPts val="0"/>
              </a:spcAft>
              <a:buSzPts val="6200"/>
              <a:buNone/>
              <a:defRPr sz="6200"/>
            </a:lvl4pPr>
            <a:lvl5pPr lvl="4" rtl="0" algn="r">
              <a:spcBef>
                <a:spcPts val="0"/>
              </a:spcBef>
              <a:spcAft>
                <a:spcPts val="0"/>
              </a:spcAft>
              <a:buSzPts val="6200"/>
              <a:buNone/>
              <a:defRPr sz="6200"/>
            </a:lvl5pPr>
            <a:lvl6pPr lvl="5" rtl="0" algn="r">
              <a:spcBef>
                <a:spcPts val="0"/>
              </a:spcBef>
              <a:spcAft>
                <a:spcPts val="0"/>
              </a:spcAft>
              <a:buSzPts val="6200"/>
              <a:buNone/>
              <a:defRPr sz="6200"/>
            </a:lvl6pPr>
            <a:lvl7pPr lvl="6" rtl="0" algn="r">
              <a:spcBef>
                <a:spcPts val="0"/>
              </a:spcBef>
              <a:spcAft>
                <a:spcPts val="0"/>
              </a:spcAft>
              <a:buSzPts val="6200"/>
              <a:buNone/>
              <a:defRPr sz="6200"/>
            </a:lvl7pPr>
            <a:lvl8pPr lvl="7" rtl="0" algn="r">
              <a:spcBef>
                <a:spcPts val="0"/>
              </a:spcBef>
              <a:spcAft>
                <a:spcPts val="0"/>
              </a:spcAft>
              <a:buSzPts val="6200"/>
              <a:buNone/>
              <a:defRPr sz="6200"/>
            </a:lvl8pPr>
            <a:lvl9pPr lvl="8" rtl="0" algn="r">
              <a:spcBef>
                <a:spcPts val="0"/>
              </a:spcBef>
              <a:spcAft>
                <a:spcPts val="0"/>
              </a:spcAft>
              <a:buSzPts val="6200"/>
              <a:buNone/>
              <a:defRPr sz="6200"/>
            </a:lvl9pPr>
          </a:lstStyle>
          <a:p>
            <a:r>
              <a:t>xx%</a:t>
            </a:r>
          </a:p>
        </p:txBody>
      </p:sp>
      <p:sp>
        <p:nvSpPr>
          <p:cNvPr id="136" name="Google Shape;136;p28"/>
          <p:cNvSpPr txBox="1"/>
          <p:nvPr>
            <p:ph idx="5" type="subTitle"/>
          </p:nvPr>
        </p:nvSpPr>
        <p:spPr>
          <a:xfrm>
            <a:off x="1238978" y="2015287"/>
            <a:ext cx="2881200" cy="3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
        <p:nvSpPr>
          <p:cNvPr id="137" name="Google Shape;137;p28"/>
          <p:cNvSpPr txBox="1"/>
          <p:nvPr>
            <p:ph hasCustomPrompt="1" idx="6" type="title"/>
          </p:nvPr>
        </p:nvSpPr>
        <p:spPr>
          <a:xfrm>
            <a:off x="1239000" y="2889800"/>
            <a:ext cx="2881200" cy="10287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200"/>
              <a:buNone/>
              <a:defRPr sz="5500"/>
            </a:lvl1pPr>
            <a:lvl2pPr lvl="1" rtl="0" algn="r">
              <a:spcBef>
                <a:spcPts val="0"/>
              </a:spcBef>
              <a:spcAft>
                <a:spcPts val="0"/>
              </a:spcAft>
              <a:buSzPts val="6200"/>
              <a:buNone/>
              <a:defRPr sz="6200"/>
            </a:lvl2pPr>
            <a:lvl3pPr lvl="2" rtl="0" algn="r">
              <a:spcBef>
                <a:spcPts val="0"/>
              </a:spcBef>
              <a:spcAft>
                <a:spcPts val="0"/>
              </a:spcAft>
              <a:buSzPts val="6200"/>
              <a:buNone/>
              <a:defRPr sz="6200"/>
            </a:lvl3pPr>
            <a:lvl4pPr lvl="3" rtl="0" algn="r">
              <a:spcBef>
                <a:spcPts val="0"/>
              </a:spcBef>
              <a:spcAft>
                <a:spcPts val="0"/>
              </a:spcAft>
              <a:buSzPts val="6200"/>
              <a:buNone/>
              <a:defRPr sz="6200"/>
            </a:lvl4pPr>
            <a:lvl5pPr lvl="4" rtl="0" algn="r">
              <a:spcBef>
                <a:spcPts val="0"/>
              </a:spcBef>
              <a:spcAft>
                <a:spcPts val="0"/>
              </a:spcAft>
              <a:buSzPts val="6200"/>
              <a:buNone/>
              <a:defRPr sz="6200"/>
            </a:lvl5pPr>
            <a:lvl6pPr lvl="5" rtl="0" algn="r">
              <a:spcBef>
                <a:spcPts val="0"/>
              </a:spcBef>
              <a:spcAft>
                <a:spcPts val="0"/>
              </a:spcAft>
              <a:buSzPts val="6200"/>
              <a:buNone/>
              <a:defRPr sz="6200"/>
            </a:lvl6pPr>
            <a:lvl7pPr lvl="6" rtl="0" algn="r">
              <a:spcBef>
                <a:spcPts val="0"/>
              </a:spcBef>
              <a:spcAft>
                <a:spcPts val="0"/>
              </a:spcAft>
              <a:buSzPts val="6200"/>
              <a:buNone/>
              <a:defRPr sz="6200"/>
            </a:lvl7pPr>
            <a:lvl8pPr lvl="7" rtl="0" algn="r">
              <a:spcBef>
                <a:spcPts val="0"/>
              </a:spcBef>
              <a:spcAft>
                <a:spcPts val="0"/>
              </a:spcAft>
              <a:buSzPts val="6200"/>
              <a:buNone/>
              <a:defRPr sz="6200"/>
            </a:lvl8pPr>
            <a:lvl9pPr lvl="8" rtl="0" algn="r">
              <a:spcBef>
                <a:spcPts val="0"/>
              </a:spcBef>
              <a:spcAft>
                <a:spcPts val="0"/>
              </a:spcAft>
              <a:buSzPts val="6200"/>
              <a:buNone/>
              <a:defRPr sz="6200"/>
            </a:lvl9pPr>
          </a:lstStyle>
          <a:p>
            <a:r>
              <a:t>xx%</a:t>
            </a:r>
          </a:p>
        </p:txBody>
      </p:sp>
      <p:sp>
        <p:nvSpPr>
          <p:cNvPr id="138" name="Google Shape;138;p28"/>
          <p:cNvSpPr txBox="1"/>
          <p:nvPr>
            <p:ph idx="7" type="subTitle"/>
          </p:nvPr>
        </p:nvSpPr>
        <p:spPr>
          <a:xfrm>
            <a:off x="1238978" y="4002687"/>
            <a:ext cx="2881200" cy="390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r">
              <a:lnSpc>
                <a:spcPct val="100000"/>
              </a:lnSpc>
              <a:spcBef>
                <a:spcPts val="0"/>
              </a:spcBef>
              <a:spcAft>
                <a:spcPts val="0"/>
              </a:spcAft>
              <a:buSzPts val="1400"/>
              <a:buNone/>
              <a:defRPr/>
            </a:lvl2pPr>
            <a:lvl3pPr lvl="2" rtl="0" algn="r">
              <a:lnSpc>
                <a:spcPct val="100000"/>
              </a:lnSpc>
              <a:spcBef>
                <a:spcPts val="0"/>
              </a:spcBef>
              <a:spcAft>
                <a:spcPts val="0"/>
              </a:spcAft>
              <a:buSzPts val="1400"/>
              <a:buNone/>
              <a:defRPr/>
            </a:lvl3pPr>
            <a:lvl4pPr lvl="3" rtl="0" algn="r">
              <a:lnSpc>
                <a:spcPct val="100000"/>
              </a:lnSpc>
              <a:spcBef>
                <a:spcPts val="0"/>
              </a:spcBef>
              <a:spcAft>
                <a:spcPts val="0"/>
              </a:spcAft>
              <a:buSzPts val="1400"/>
              <a:buNone/>
              <a:defRPr/>
            </a:lvl4pPr>
            <a:lvl5pPr lvl="4" rtl="0" algn="r">
              <a:lnSpc>
                <a:spcPct val="100000"/>
              </a:lnSpc>
              <a:spcBef>
                <a:spcPts val="0"/>
              </a:spcBef>
              <a:spcAft>
                <a:spcPts val="0"/>
              </a:spcAft>
              <a:buSzPts val="1400"/>
              <a:buNone/>
              <a:defRPr/>
            </a:lvl5pPr>
            <a:lvl6pPr lvl="5" rtl="0" algn="r">
              <a:lnSpc>
                <a:spcPct val="100000"/>
              </a:lnSpc>
              <a:spcBef>
                <a:spcPts val="0"/>
              </a:spcBef>
              <a:spcAft>
                <a:spcPts val="0"/>
              </a:spcAft>
              <a:buSzPts val="1400"/>
              <a:buNone/>
              <a:defRPr/>
            </a:lvl6pPr>
            <a:lvl7pPr lvl="6" rtl="0" algn="r">
              <a:lnSpc>
                <a:spcPct val="100000"/>
              </a:lnSpc>
              <a:spcBef>
                <a:spcPts val="0"/>
              </a:spcBef>
              <a:spcAft>
                <a:spcPts val="0"/>
              </a:spcAft>
              <a:buSzPts val="1400"/>
              <a:buNone/>
              <a:defRPr/>
            </a:lvl7pPr>
            <a:lvl8pPr lvl="7" rtl="0" algn="r">
              <a:lnSpc>
                <a:spcPct val="100000"/>
              </a:lnSpc>
              <a:spcBef>
                <a:spcPts val="0"/>
              </a:spcBef>
              <a:spcAft>
                <a:spcPts val="0"/>
              </a:spcAft>
              <a:buSzPts val="1400"/>
              <a:buNone/>
              <a:defRPr/>
            </a:lvl8pPr>
            <a:lvl9pPr lvl="8" rtl="0" algn="r">
              <a:lnSpc>
                <a:spcPct val="100000"/>
              </a:lnSpc>
              <a:spcBef>
                <a:spcPts val="0"/>
              </a:spcBef>
              <a:spcAft>
                <a:spcPts val="0"/>
              </a:spcAft>
              <a:buSzPts val="14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TITLE_AND_TWO_COLUMNS_1">
    <p:spTree>
      <p:nvGrpSpPr>
        <p:cNvPr id="139" name="Shape 139"/>
        <p:cNvGrpSpPr/>
        <p:nvPr/>
      </p:nvGrpSpPr>
      <p:grpSpPr>
        <a:xfrm>
          <a:off x="0" y="0"/>
          <a:ext cx="0" cy="0"/>
          <a:chOff x="0" y="0"/>
          <a:chExt cx="0" cy="0"/>
        </a:xfrm>
      </p:grpSpPr>
      <p:sp>
        <p:nvSpPr>
          <p:cNvPr id="140" name="Google Shape;140;p29"/>
          <p:cNvSpPr txBox="1"/>
          <p:nvPr>
            <p:ph idx="1" type="subTitle"/>
          </p:nvPr>
        </p:nvSpPr>
        <p:spPr>
          <a:xfrm>
            <a:off x="720000" y="3815094"/>
            <a:ext cx="1803600" cy="78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1" name="Google Shape;141;p29"/>
          <p:cNvSpPr txBox="1"/>
          <p:nvPr>
            <p:ph hasCustomPrompt="1" type="title"/>
          </p:nvPr>
        </p:nvSpPr>
        <p:spPr>
          <a:xfrm>
            <a:off x="720000" y="2503910"/>
            <a:ext cx="1803600" cy="108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2" name="Google Shape;142;p29"/>
          <p:cNvSpPr txBox="1"/>
          <p:nvPr>
            <p:ph idx="2" type="title"/>
          </p:nvPr>
        </p:nvSpPr>
        <p:spPr>
          <a:xfrm>
            <a:off x="720000" y="1374301"/>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b="1"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43" name="Google Shape;143;p29"/>
          <p:cNvSpPr txBox="1"/>
          <p:nvPr>
            <p:ph idx="3" type="title"/>
          </p:nvPr>
        </p:nvSpPr>
        <p:spPr>
          <a:xfrm>
            <a:off x="720000" y="3362102"/>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44" name="Google Shape;144;p29"/>
          <p:cNvSpPr txBox="1"/>
          <p:nvPr>
            <p:ph idx="4" type="subTitle"/>
          </p:nvPr>
        </p:nvSpPr>
        <p:spPr>
          <a:xfrm>
            <a:off x="2686800" y="3815094"/>
            <a:ext cx="1803600" cy="78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5" name="Google Shape;145;p29"/>
          <p:cNvSpPr txBox="1"/>
          <p:nvPr>
            <p:ph hasCustomPrompt="1" idx="5" type="title"/>
          </p:nvPr>
        </p:nvSpPr>
        <p:spPr>
          <a:xfrm>
            <a:off x="2686800" y="2503910"/>
            <a:ext cx="1803600" cy="108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46" name="Google Shape;146;p29"/>
          <p:cNvSpPr txBox="1"/>
          <p:nvPr>
            <p:ph idx="6" type="title"/>
          </p:nvPr>
        </p:nvSpPr>
        <p:spPr>
          <a:xfrm>
            <a:off x="2686800" y="1374301"/>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b="1"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47" name="Google Shape;147;p29"/>
          <p:cNvSpPr txBox="1"/>
          <p:nvPr>
            <p:ph idx="7" type="title"/>
          </p:nvPr>
        </p:nvSpPr>
        <p:spPr>
          <a:xfrm>
            <a:off x="2686800" y="3362102"/>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48" name="Google Shape;148;p29"/>
          <p:cNvSpPr txBox="1"/>
          <p:nvPr>
            <p:ph idx="8" type="subTitle"/>
          </p:nvPr>
        </p:nvSpPr>
        <p:spPr>
          <a:xfrm>
            <a:off x="4653600" y="3815094"/>
            <a:ext cx="1803600" cy="78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49" name="Google Shape;149;p29"/>
          <p:cNvSpPr txBox="1"/>
          <p:nvPr>
            <p:ph hasCustomPrompt="1" idx="9" type="title"/>
          </p:nvPr>
        </p:nvSpPr>
        <p:spPr>
          <a:xfrm>
            <a:off x="4653600" y="2503910"/>
            <a:ext cx="1803600" cy="108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0" name="Google Shape;150;p29"/>
          <p:cNvSpPr txBox="1"/>
          <p:nvPr>
            <p:ph idx="13" type="title"/>
          </p:nvPr>
        </p:nvSpPr>
        <p:spPr>
          <a:xfrm>
            <a:off x="4653600" y="1374301"/>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b="1"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1" name="Google Shape;151;p29"/>
          <p:cNvSpPr txBox="1"/>
          <p:nvPr>
            <p:ph idx="14" type="title"/>
          </p:nvPr>
        </p:nvSpPr>
        <p:spPr>
          <a:xfrm>
            <a:off x="4653600" y="3362102"/>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2" name="Google Shape;152;p29"/>
          <p:cNvSpPr txBox="1"/>
          <p:nvPr>
            <p:ph idx="15" type="subTitle"/>
          </p:nvPr>
        </p:nvSpPr>
        <p:spPr>
          <a:xfrm>
            <a:off x="6620400" y="3815094"/>
            <a:ext cx="1803600" cy="7884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53" name="Google Shape;153;p29"/>
          <p:cNvSpPr txBox="1"/>
          <p:nvPr>
            <p:ph hasCustomPrompt="1" idx="16" type="title"/>
          </p:nvPr>
        </p:nvSpPr>
        <p:spPr>
          <a:xfrm>
            <a:off x="6620400" y="2503910"/>
            <a:ext cx="1803600" cy="1088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200"/>
              <a:buNone/>
              <a:defRPr sz="62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154" name="Google Shape;154;p29"/>
          <p:cNvSpPr txBox="1"/>
          <p:nvPr>
            <p:ph idx="17" type="title"/>
          </p:nvPr>
        </p:nvSpPr>
        <p:spPr>
          <a:xfrm>
            <a:off x="6620400" y="1374301"/>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b="1"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5" name="Google Shape;155;p29"/>
          <p:cNvSpPr txBox="1"/>
          <p:nvPr>
            <p:ph idx="18" type="title"/>
          </p:nvPr>
        </p:nvSpPr>
        <p:spPr>
          <a:xfrm>
            <a:off x="6620400" y="3362102"/>
            <a:ext cx="1803600" cy="5361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2200"/>
              <a:buNone/>
              <a:defRPr sz="2200"/>
            </a:lvl1pPr>
            <a:lvl2pPr lvl="1" rtl="0">
              <a:spcBef>
                <a:spcPts val="0"/>
              </a:spcBef>
              <a:spcAft>
                <a:spcPts val="0"/>
              </a:spcAft>
              <a:buSzPts val="2200"/>
              <a:buNone/>
              <a:defRPr sz="2200"/>
            </a:lvl2pPr>
            <a:lvl3pPr lvl="2" rtl="0">
              <a:spcBef>
                <a:spcPts val="0"/>
              </a:spcBef>
              <a:spcAft>
                <a:spcPts val="0"/>
              </a:spcAft>
              <a:buSzPts val="2200"/>
              <a:buNone/>
              <a:defRPr sz="2200"/>
            </a:lvl3pPr>
            <a:lvl4pPr lvl="3" rtl="0">
              <a:spcBef>
                <a:spcPts val="0"/>
              </a:spcBef>
              <a:spcAft>
                <a:spcPts val="0"/>
              </a:spcAft>
              <a:buSzPts val="2200"/>
              <a:buNone/>
              <a:defRPr sz="2200"/>
            </a:lvl4pPr>
            <a:lvl5pPr lvl="4" rtl="0">
              <a:spcBef>
                <a:spcPts val="0"/>
              </a:spcBef>
              <a:spcAft>
                <a:spcPts val="0"/>
              </a:spcAft>
              <a:buSzPts val="2200"/>
              <a:buNone/>
              <a:defRPr sz="2200"/>
            </a:lvl5pPr>
            <a:lvl6pPr lvl="5" rtl="0">
              <a:spcBef>
                <a:spcPts val="0"/>
              </a:spcBef>
              <a:spcAft>
                <a:spcPts val="0"/>
              </a:spcAft>
              <a:buSzPts val="2200"/>
              <a:buNone/>
              <a:defRPr sz="2200"/>
            </a:lvl6pPr>
            <a:lvl7pPr lvl="6" rtl="0">
              <a:spcBef>
                <a:spcPts val="0"/>
              </a:spcBef>
              <a:spcAft>
                <a:spcPts val="0"/>
              </a:spcAft>
              <a:buSzPts val="2200"/>
              <a:buNone/>
              <a:defRPr sz="2200"/>
            </a:lvl7pPr>
            <a:lvl8pPr lvl="7" rtl="0">
              <a:spcBef>
                <a:spcPts val="0"/>
              </a:spcBef>
              <a:spcAft>
                <a:spcPts val="0"/>
              </a:spcAft>
              <a:buSzPts val="2200"/>
              <a:buNone/>
              <a:defRPr sz="2200"/>
            </a:lvl8pPr>
            <a:lvl9pPr lvl="8" rtl="0">
              <a:spcBef>
                <a:spcPts val="0"/>
              </a:spcBef>
              <a:spcAft>
                <a:spcPts val="0"/>
              </a:spcAft>
              <a:buSzPts val="2200"/>
              <a:buNone/>
              <a:defRPr sz="2200"/>
            </a:lvl9pPr>
          </a:lstStyle>
          <a:p/>
        </p:txBody>
      </p:sp>
      <p:sp>
        <p:nvSpPr>
          <p:cNvPr id="156" name="Google Shape;156;p29"/>
          <p:cNvSpPr txBox="1"/>
          <p:nvPr>
            <p:ph idx="19"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2">
  <p:cSld name="BLANK_1_1_1_2_2">
    <p:spTree>
      <p:nvGrpSpPr>
        <p:cNvPr id="157" name="Shape 157"/>
        <p:cNvGrpSpPr/>
        <p:nvPr/>
      </p:nvGrpSpPr>
      <p:grpSpPr>
        <a:xfrm>
          <a:off x="0" y="0"/>
          <a:ext cx="0" cy="0"/>
          <a:chOff x="0" y="0"/>
          <a:chExt cx="0" cy="0"/>
        </a:xfrm>
      </p:grpSpPr>
      <p:sp>
        <p:nvSpPr>
          <p:cNvPr id="158" name="Google Shape;158;p30"/>
          <p:cNvSpPr txBox="1"/>
          <p:nvPr>
            <p:ph type="title"/>
          </p:nvPr>
        </p:nvSpPr>
        <p:spPr>
          <a:xfrm>
            <a:off x="720000" y="2701675"/>
            <a:ext cx="2336400" cy="518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59" name="Google Shape;159;p30"/>
          <p:cNvSpPr txBox="1"/>
          <p:nvPr>
            <p:ph idx="1" type="subTitle"/>
          </p:nvPr>
        </p:nvSpPr>
        <p:spPr>
          <a:xfrm>
            <a:off x="720000" y="384840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0" name="Google Shape;160;p30"/>
          <p:cNvSpPr txBox="1"/>
          <p:nvPr>
            <p:ph idx="2" type="title"/>
          </p:nvPr>
        </p:nvSpPr>
        <p:spPr>
          <a:xfrm>
            <a:off x="3403800" y="2701688"/>
            <a:ext cx="2336400" cy="518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1" name="Google Shape;161;p30"/>
          <p:cNvSpPr txBox="1"/>
          <p:nvPr>
            <p:ph idx="3" type="subTitle"/>
          </p:nvPr>
        </p:nvSpPr>
        <p:spPr>
          <a:xfrm>
            <a:off x="3403800" y="3848416"/>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2" name="Google Shape;162;p30"/>
          <p:cNvSpPr txBox="1"/>
          <p:nvPr>
            <p:ph idx="4" type="title"/>
          </p:nvPr>
        </p:nvSpPr>
        <p:spPr>
          <a:xfrm>
            <a:off x="6087600" y="2701675"/>
            <a:ext cx="2336400" cy="518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2200"/>
              <a:buNone/>
              <a:defRPr b="1" sz="2200"/>
            </a:lvl1pPr>
            <a:lvl2pPr lvl="1" rtl="0" algn="ctr">
              <a:spcBef>
                <a:spcPts val="0"/>
              </a:spcBef>
              <a:spcAft>
                <a:spcPts val="0"/>
              </a:spcAft>
              <a:buSzPts val="2200"/>
              <a:buNone/>
              <a:defRPr sz="2200"/>
            </a:lvl2pPr>
            <a:lvl3pPr lvl="2" rtl="0" algn="ctr">
              <a:spcBef>
                <a:spcPts val="0"/>
              </a:spcBef>
              <a:spcAft>
                <a:spcPts val="0"/>
              </a:spcAft>
              <a:buSzPts val="2200"/>
              <a:buNone/>
              <a:defRPr sz="2200"/>
            </a:lvl3pPr>
            <a:lvl4pPr lvl="3" rtl="0" algn="ctr">
              <a:spcBef>
                <a:spcPts val="0"/>
              </a:spcBef>
              <a:spcAft>
                <a:spcPts val="0"/>
              </a:spcAft>
              <a:buSzPts val="2200"/>
              <a:buNone/>
              <a:defRPr sz="2200"/>
            </a:lvl4pPr>
            <a:lvl5pPr lvl="4" rtl="0" algn="ctr">
              <a:spcBef>
                <a:spcPts val="0"/>
              </a:spcBef>
              <a:spcAft>
                <a:spcPts val="0"/>
              </a:spcAft>
              <a:buSzPts val="2200"/>
              <a:buNone/>
              <a:defRPr sz="2200"/>
            </a:lvl5pPr>
            <a:lvl6pPr lvl="5" rtl="0" algn="ctr">
              <a:spcBef>
                <a:spcPts val="0"/>
              </a:spcBef>
              <a:spcAft>
                <a:spcPts val="0"/>
              </a:spcAft>
              <a:buSzPts val="2200"/>
              <a:buNone/>
              <a:defRPr sz="2200"/>
            </a:lvl6pPr>
            <a:lvl7pPr lvl="6" rtl="0" algn="ctr">
              <a:spcBef>
                <a:spcPts val="0"/>
              </a:spcBef>
              <a:spcAft>
                <a:spcPts val="0"/>
              </a:spcAft>
              <a:buSzPts val="2200"/>
              <a:buNone/>
              <a:defRPr sz="2200"/>
            </a:lvl7pPr>
            <a:lvl8pPr lvl="7" rtl="0" algn="ctr">
              <a:spcBef>
                <a:spcPts val="0"/>
              </a:spcBef>
              <a:spcAft>
                <a:spcPts val="0"/>
              </a:spcAft>
              <a:buSzPts val="2200"/>
              <a:buNone/>
              <a:defRPr sz="2200"/>
            </a:lvl8pPr>
            <a:lvl9pPr lvl="8" rtl="0" algn="ctr">
              <a:spcBef>
                <a:spcPts val="0"/>
              </a:spcBef>
              <a:spcAft>
                <a:spcPts val="0"/>
              </a:spcAft>
              <a:buSzPts val="2200"/>
              <a:buNone/>
              <a:defRPr sz="2200"/>
            </a:lvl9pPr>
          </a:lstStyle>
          <a:p/>
        </p:txBody>
      </p:sp>
      <p:sp>
        <p:nvSpPr>
          <p:cNvPr id="163" name="Google Shape;163;p30"/>
          <p:cNvSpPr txBox="1"/>
          <p:nvPr>
            <p:ph idx="5" type="subTitle"/>
          </p:nvPr>
        </p:nvSpPr>
        <p:spPr>
          <a:xfrm>
            <a:off x="6087600" y="3848403"/>
            <a:ext cx="2336400" cy="60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64" name="Google Shape;164;p30"/>
          <p:cNvSpPr txBox="1"/>
          <p:nvPr>
            <p:ph hasCustomPrompt="1" idx="6" type="title"/>
          </p:nvPr>
        </p:nvSpPr>
        <p:spPr>
          <a:xfrm>
            <a:off x="1423950" y="1443925"/>
            <a:ext cx="928500" cy="6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300"/>
              <a:buNone/>
              <a:defRPr b="1">
                <a:solidFill>
                  <a:schemeClr val="lt1"/>
                </a:solidFill>
              </a:defRPr>
            </a:lvl1pPr>
            <a:lvl2pPr lvl="1" rtl="0" algn="ctr">
              <a:spcBef>
                <a:spcPts val="0"/>
              </a:spcBef>
              <a:spcAft>
                <a:spcPts val="0"/>
              </a:spcAft>
              <a:buClr>
                <a:schemeClr val="lt1"/>
              </a:buClr>
              <a:buSzPts val="3300"/>
              <a:buNone/>
              <a:defRPr b="1">
                <a:solidFill>
                  <a:schemeClr val="lt1"/>
                </a:solidFill>
              </a:defRPr>
            </a:lvl2pPr>
            <a:lvl3pPr lvl="2" rtl="0" algn="ctr">
              <a:spcBef>
                <a:spcPts val="0"/>
              </a:spcBef>
              <a:spcAft>
                <a:spcPts val="0"/>
              </a:spcAft>
              <a:buClr>
                <a:schemeClr val="lt1"/>
              </a:buClr>
              <a:buSzPts val="3300"/>
              <a:buNone/>
              <a:defRPr b="1">
                <a:solidFill>
                  <a:schemeClr val="lt1"/>
                </a:solidFill>
              </a:defRPr>
            </a:lvl3pPr>
            <a:lvl4pPr lvl="3" rtl="0" algn="ctr">
              <a:spcBef>
                <a:spcPts val="0"/>
              </a:spcBef>
              <a:spcAft>
                <a:spcPts val="0"/>
              </a:spcAft>
              <a:buClr>
                <a:schemeClr val="lt1"/>
              </a:buClr>
              <a:buSzPts val="3300"/>
              <a:buNone/>
              <a:defRPr b="1">
                <a:solidFill>
                  <a:schemeClr val="lt1"/>
                </a:solidFill>
              </a:defRPr>
            </a:lvl4pPr>
            <a:lvl5pPr lvl="4" rtl="0" algn="ctr">
              <a:spcBef>
                <a:spcPts val="0"/>
              </a:spcBef>
              <a:spcAft>
                <a:spcPts val="0"/>
              </a:spcAft>
              <a:buClr>
                <a:schemeClr val="lt1"/>
              </a:buClr>
              <a:buSzPts val="3300"/>
              <a:buNone/>
              <a:defRPr b="1">
                <a:solidFill>
                  <a:schemeClr val="lt1"/>
                </a:solidFill>
              </a:defRPr>
            </a:lvl5pPr>
            <a:lvl6pPr lvl="5" rtl="0" algn="ctr">
              <a:spcBef>
                <a:spcPts val="0"/>
              </a:spcBef>
              <a:spcAft>
                <a:spcPts val="0"/>
              </a:spcAft>
              <a:buClr>
                <a:schemeClr val="lt1"/>
              </a:buClr>
              <a:buSzPts val="3300"/>
              <a:buNone/>
              <a:defRPr b="1">
                <a:solidFill>
                  <a:schemeClr val="lt1"/>
                </a:solidFill>
              </a:defRPr>
            </a:lvl6pPr>
            <a:lvl7pPr lvl="6" rtl="0" algn="ctr">
              <a:spcBef>
                <a:spcPts val="0"/>
              </a:spcBef>
              <a:spcAft>
                <a:spcPts val="0"/>
              </a:spcAft>
              <a:buClr>
                <a:schemeClr val="lt1"/>
              </a:buClr>
              <a:buSzPts val="3300"/>
              <a:buNone/>
              <a:defRPr b="1">
                <a:solidFill>
                  <a:schemeClr val="lt1"/>
                </a:solidFill>
              </a:defRPr>
            </a:lvl7pPr>
            <a:lvl8pPr lvl="7" rtl="0" algn="ctr">
              <a:spcBef>
                <a:spcPts val="0"/>
              </a:spcBef>
              <a:spcAft>
                <a:spcPts val="0"/>
              </a:spcAft>
              <a:buClr>
                <a:schemeClr val="lt1"/>
              </a:buClr>
              <a:buSzPts val="3300"/>
              <a:buNone/>
              <a:defRPr b="1">
                <a:solidFill>
                  <a:schemeClr val="lt1"/>
                </a:solidFill>
              </a:defRPr>
            </a:lvl8pPr>
            <a:lvl9pPr lvl="8" rtl="0" algn="ctr">
              <a:spcBef>
                <a:spcPts val="0"/>
              </a:spcBef>
              <a:spcAft>
                <a:spcPts val="0"/>
              </a:spcAft>
              <a:buClr>
                <a:schemeClr val="lt1"/>
              </a:buClr>
              <a:buSzPts val="3300"/>
              <a:buNone/>
              <a:defRPr b="1">
                <a:solidFill>
                  <a:schemeClr val="lt1"/>
                </a:solidFill>
              </a:defRPr>
            </a:lvl9pPr>
          </a:lstStyle>
          <a:p>
            <a:r>
              <a:t>xx%</a:t>
            </a:r>
          </a:p>
        </p:txBody>
      </p:sp>
      <p:sp>
        <p:nvSpPr>
          <p:cNvPr id="165" name="Google Shape;165;p30"/>
          <p:cNvSpPr txBox="1"/>
          <p:nvPr>
            <p:ph hasCustomPrompt="1" idx="7" type="title"/>
          </p:nvPr>
        </p:nvSpPr>
        <p:spPr>
          <a:xfrm>
            <a:off x="4107750" y="1443925"/>
            <a:ext cx="928500" cy="6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300"/>
              <a:buNone/>
              <a:defRPr b="1">
                <a:solidFill>
                  <a:schemeClr val="lt1"/>
                </a:solidFill>
              </a:defRPr>
            </a:lvl1pPr>
            <a:lvl2pPr lvl="1" rtl="0" algn="ctr">
              <a:spcBef>
                <a:spcPts val="0"/>
              </a:spcBef>
              <a:spcAft>
                <a:spcPts val="0"/>
              </a:spcAft>
              <a:buClr>
                <a:schemeClr val="lt1"/>
              </a:buClr>
              <a:buSzPts val="3300"/>
              <a:buNone/>
              <a:defRPr b="1">
                <a:solidFill>
                  <a:schemeClr val="lt1"/>
                </a:solidFill>
              </a:defRPr>
            </a:lvl2pPr>
            <a:lvl3pPr lvl="2" rtl="0" algn="ctr">
              <a:spcBef>
                <a:spcPts val="0"/>
              </a:spcBef>
              <a:spcAft>
                <a:spcPts val="0"/>
              </a:spcAft>
              <a:buClr>
                <a:schemeClr val="lt1"/>
              </a:buClr>
              <a:buSzPts val="3300"/>
              <a:buNone/>
              <a:defRPr b="1">
                <a:solidFill>
                  <a:schemeClr val="lt1"/>
                </a:solidFill>
              </a:defRPr>
            </a:lvl3pPr>
            <a:lvl4pPr lvl="3" rtl="0" algn="ctr">
              <a:spcBef>
                <a:spcPts val="0"/>
              </a:spcBef>
              <a:spcAft>
                <a:spcPts val="0"/>
              </a:spcAft>
              <a:buClr>
                <a:schemeClr val="lt1"/>
              </a:buClr>
              <a:buSzPts val="3300"/>
              <a:buNone/>
              <a:defRPr b="1">
                <a:solidFill>
                  <a:schemeClr val="lt1"/>
                </a:solidFill>
              </a:defRPr>
            </a:lvl4pPr>
            <a:lvl5pPr lvl="4" rtl="0" algn="ctr">
              <a:spcBef>
                <a:spcPts val="0"/>
              </a:spcBef>
              <a:spcAft>
                <a:spcPts val="0"/>
              </a:spcAft>
              <a:buClr>
                <a:schemeClr val="lt1"/>
              </a:buClr>
              <a:buSzPts val="3300"/>
              <a:buNone/>
              <a:defRPr b="1">
                <a:solidFill>
                  <a:schemeClr val="lt1"/>
                </a:solidFill>
              </a:defRPr>
            </a:lvl5pPr>
            <a:lvl6pPr lvl="5" rtl="0" algn="ctr">
              <a:spcBef>
                <a:spcPts val="0"/>
              </a:spcBef>
              <a:spcAft>
                <a:spcPts val="0"/>
              </a:spcAft>
              <a:buClr>
                <a:schemeClr val="lt1"/>
              </a:buClr>
              <a:buSzPts val="3300"/>
              <a:buNone/>
              <a:defRPr b="1">
                <a:solidFill>
                  <a:schemeClr val="lt1"/>
                </a:solidFill>
              </a:defRPr>
            </a:lvl6pPr>
            <a:lvl7pPr lvl="6" rtl="0" algn="ctr">
              <a:spcBef>
                <a:spcPts val="0"/>
              </a:spcBef>
              <a:spcAft>
                <a:spcPts val="0"/>
              </a:spcAft>
              <a:buClr>
                <a:schemeClr val="lt1"/>
              </a:buClr>
              <a:buSzPts val="3300"/>
              <a:buNone/>
              <a:defRPr b="1">
                <a:solidFill>
                  <a:schemeClr val="lt1"/>
                </a:solidFill>
              </a:defRPr>
            </a:lvl7pPr>
            <a:lvl8pPr lvl="7" rtl="0" algn="ctr">
              <a:spcBef>
                <a:spcPts val="0"/>
              </a:spcBef>
              <a:spcAft>
                <a:spcPts val="0"/>
              </a:spcAft>
              <a:buClr>
                <a:schemeClr val="lt1"/>
              </a:buClr>
              <a:buSzPts val="3300"/>
              <a:buNone/>
              <a:defRPr b="1">
                <a:solidFill>
                  <a:schemeClr val="lt1"/>
                </a:solidFill>
              </a:defRPr>
            </a:lvl8pPr>
            <a:lvl9pPr lvl="8" rtl="0" algn="ctr">
              <a:spcBef>
                <a:spcPts val="0"/>
              </a:spcBef>
              <a:spcAft>
                <a:spcPts val="0"/>
              </a:spcAft>
              <a:buClr>
                <a:schemeClr val="lt1"/>
              </a:buClr>
              <a:buSzPts val="3300"/>
              <a:buNone/>
              <a:defRPr b="1">
                <a:solidFill>
                  <a:schemeClr val="lt1"/>
                </a:solidFill>
              </a:defRPr>
            </a:lvl9pPr>
          </a:lstStyle>
          <a:p>
            <a:r>
              <a:t>xx%</a:t>
            </a:r>
          </a:p>
        </p:txBody>
      </p:sp>
      <p:sp>
        <p:nvSpPr>
          <p:cNvPr id="166" name="Google Shape;166;p30"/>
          <p:cNvSpPr txBox="1"/>
          <p:nvPr>
            <p:ph hasCustomPrompt="1" idx="8" type="title"/>
          </p:nvPr>
        </p:nvSpPr>
        <p:spPr>
          <a:xfrm>
            <a:off x="6791550" y="1443925"/>
            <a:ext cx="928500" cy="6693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lt1"/>
              </a:buClr>
              <a:buSzPts val="3300"/>
              <a:buNone/>
              <a:defRPr b="1">
                <a:solidFill>
                  <a:schemeClr val="lt1"/>
                </a:solidFill>
              </a:defRPr>
            </a:lvl1pPr>
            <a:lvl2pPr lvl="1" rtl="0" algn="ctr">
              <a:spcBef>
                <a:spcPts val="0"/>
              </a:spcBef>
              <a:spcAft>
                <a:spcPts val="0"/>
              </a:spcAft>
              <a:buClr>
                <a:schemeClr val="lt1"/>
              </a:buClr>
              <a:buSzPts val="3300"/>
              <a:buNone/>
              <a:defRPr b="1">
                <a:solidFill>
                  <a:schemeClr val="lt1"/>
                </a:solidFill>
              </a:defRPr>
            </a:lvl2pPr>
            <a:lvl3pPr lvl="2" rtl="0" algn="ctr">
              <a:spcBef>
                <a:spcPts val="0"/>
              </a:spcBef>
              <a:spcAft>
                <a:spcPts val="0"/>
              </a:spcAft>
              <a:buClr>
                <a:schemeClr val="lt1"/>
              </a:buClr>
              <a:buSzPts val="3300"/>
              <a:buNone/>
              <a:defRPr b="1">
                <a:solidFill>
                  <a:schemeClr val="lt1"/>
                </a:solidFill>
              </a:defRPr>
            </a:lvl3pPr>
            <a:lvl4pPr lvl="3" rtl="0" algn="ctr">
              <a:spcBef>
                <a:spcPts val="0"/>
              </a:spcBef>
              <a:spcAft>
                <a:spcPts val="0"/>
              </a:spcAft>
              <a:buClr>
                <a:schemeClr val="lt1"/>
              </a:buClr>
              <a:buSzPts val="3300"/>
              <a:buNone/>
              <a:defRPr b="1">
                <a:solidFill>
                  <a:schemeClr val="lt1"/>
                </a:solidFill>
              </a:defRPr>
            </a:lvl4pPr>
            <a:lvl5pPr lvl="4" rtl="0" algn="ctr">
              <a:spcBef>
                <a:spcPts val="0"/>
              </a:spcBef>
              <a:spcAft>
                <a:spcPts val="0"/>
              </a:spcAft>
              <a:buClr>
                <a:schemeClr val="lt1"/>
              </a:buClr>
              <a:buSzPts val="3300"/>
              <a:buNone/>
              <a:defRPr b="1">
                <a:solidFill>
                  <a:schemeClr val="lt1"/>
                </a:solidFill>
              </a:defRPr>
            </a:lvl5pPr>
            <a:lvl6pPr lvl="5" rtl="0" algn="ctr">
              <a:spcBef>
                <a:spcPts val="0"/>
              </a:spcBef>
              <a:spcAft>
                <a:spcPts val="0"/>
              </a:spcAft>
              <a:buClr>
                <a:schemeClr val="lt1"/>
              </a:buClr>
              <a:buSzPts val="3300"/>
              <a:buNone/>
              <a:defRPr b="1">
                <a:solidFill>
                  <a:schemeClr val="lt1"/>
                </a:solidFill>
              </a:defRPr>
            </a:lvl6pPr>
            <a:lvl7pPr lvl="6" rtl="0" algn="ctr">
              <a:spcBef>
                <a:spcPts val="0"/>
              </a:spcBef>
              <a:spcAft>
                <a:spcPts val="0"/>
              </a:spcAft>
              <a:buClr>
                <a:schemeClr val="lt1"/>
              </a:buClr>
              <a:buSzPts val="3300"/>
              <a:buNone/>
              <a:defRPr b="1">
                <a:solidFill>
                  <a:schemeClr val="lt1"/>
                </a:solidFill>
              </a:defRPr>
            </a:lvl7pPr>
            <a:lvl8pPr lvl="7" rtl="0" algn="ctr">
              <a:spcBef>
                <a:spcPts val="0"/>
              </a:spcBef>
              <a:spcAft>
                <a:spcPts val="0"/>
              </a:spcAft>
              <a:buClr>
                <a:schemeClr val="lt1"/>
              </a:buClr>
              <a:buSzPts val="3300"/>
              <a:buNone/>
              <a:defRPr b="1">
                <a:solidFill>
                  <a:schemeClr val="lt1"/>
                </a:solidFill>
              </a:defRPr>
            </a:lvl8pPr>
            <a:lvl9pPr lvl="8" rtl="0" algn="ctr">
              <a:spcBef>
                <a:spcPts val="0"/>
              </a:spcBef>
              <a:spcAft>
                <a:spcPts val="0"/>
              </a:spcAft>
              <a:buClr>
                <a:schemeClr val="lt1"/>
              </a:buClr>
              <a:buSzPts val="3300"/>
              <a:buNone/>
              <a:defRPr b="1">
                <a:solidFill>
                  <a:schemeClr val="lt1"/>
                </a:solidFill>
              </a:defRPr>
            </a:lvl9pPr>
          </a:lstStyle>
          <a:p>
            <a:r>
              <a:t>xx%</a:t>
            </a:r>
          </a:p>
        </p:txBody>
      </p:sp>
      <p:sp>
        <p:nvSpPr>
          <p:cNvPr id="167" name="Google Shape;167;p30"/>
          <p:cNvSpPr txBox="1"/>
          <p:nvPr>
            <p:ph idx="9"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17" name="Google Shape;17;p4"/>
          <p:cNvSpPr txBox="1"/>
          <p:nvPr>
            <p:ph idx="1" type="body"/>
          </p:nvPr>
        </p:nvSpPr>
        <p:spPr>
          <a:xfrm>
            <a:off x="720000" y="1326900"/>
            <a:ext cx="7704000" cy="1768500"/>
          </a:xfrm>
          <a:prstGeom prst="rect">
            <a:avLst/>
          </a:prstGeom>
        </p:spPr>
        <p:txBody>
          <a:bodyPr anchorCtr="0" anchor="t" bIns="91425" lIns="91425" spcFirstLastPara="1" rIns="91425" wrap="square" tIns="91425">
            <a:noAutofit/>
          </a:bodyPr>
          <a:lstStyle>
            <a:lvl1pPr indent="-317500" lvl="0" marL="457200" rtl="0">
              <a:lnSpc>
                <a:spcPct val="115000"/>
              </a:lnSpc>
              <a:spcBef>
                <a:spcPts val="0"/>
              </a:spcBef>
              <a:spcAft>
                <a:spcPts val="0"/>
              </a:spcAft>
              <a:buSzPts val="1400"/>
              <a:buChar char="●"/>
              <a:defRPr/>
            </a:lvl1pPr>
            <a:lvl2pPr indent="-317500" lvl="1" marL="914400" rtl="0">
              <a:lnSpc>
                <a:spcPct val="115000"/>
              </a:lnSpc>
              <a:spcBef>
                <a:spcPts val="0"/>
              </a:spcBef>
              <a:spcAft>
                <a:spcPts val="0"/>
              </a:spcAft>
              <a:buSzPts val="1400"/>
              <a:buChar char="○"/>
              <a:defRPr/>
            </a:lvl2pPr>
            <a:lvl3pPr indent="-317500" lvl="2" marL="1371600" rtl="0">
              <a:lnSpc>
                <a:spcPct val="115000"/>
              </a:lnSpc>
              <a:spcBef>
                <a:spcPts val="1600"/>
              </a:spcBef>
              <a:spcAft>
                <a:spcPts val="0"/>
              </a:spcAft>
              <a:buSzPts val="1400"/>
              <a:buChar char="■"/>
              <a:defRPr/>
            </a:lvl3pPr>
            <a:lvl4pPr indent="-317500" lvl="3" marL="1828800" rtl="0">
              <a:lnSpc>
                <a:spcPct val="115000"/>
              </a:lnSpc>
              <a:spcBef>
                <a:spcPts val="1600"/>
              </a:spcBef>
              <a:spcAft>
                <a:spcPts val="0"/>
              </a:spcAft>
              <a:buSzPts val="1400"/>
              <a:buChar char="●"/>
              <a:defRPr/>
            </a:lvl4pPr>
            <a:lvl5pPr indent="-317500" lvl="4" marL="2286000" rtl="0">
              <a:lnSpc>
                <a:spcPct val="115000"/>
              </a:lnSpc>
              <a:spcBef>
                <a:spcPts val="1600"/>
              </a:spcBef>
              <a:spcAft>
                <a:spcPts val="0"/>
              </a:spcAft>
              <a:buSzPts val="1400"/>
              <a:buChar char="○"/>
              <a:defRPr/>
            </a:lvl5pPr>
            <a:lvl6pPr indent="-317500" lvl="5" marL="2743200" rtl="0">
              <a:lnSpc>
                <a:spcPct val="115000"/>
              </a:lnSpc>
              <a:spcBef>
                <a:spcPts val="1600"/>
              </a:spcBef>
              <a:spcAft>
                <a:spcPts val="0"/>
              </a:spcAft>
              <a:buSzPts val="1400"/>
              <a:buChar char="■"/>
              <a:defRPr/>
            </a:lvl6pPr>
            <a:lvl7pPr indent="-317500" lvl="6" marL="3200400" rtl="0">
              <a:lnSpc>
                <a:spcPct val="115000"/>
              </a:lnSpc>
              <a:spcBef>
                <a:spcPts val="1600"/>
              </a:spcBef>
              <a:spcAft>
                <a:spcPts val="0"/>
              </a:spcAft>
              <a:buSzPts val="1400"/>
              <a:buChar char="●"/>
              <a:defRPr/>
            </a:lvl7pPr>
            <a:lvl8pPr indent="-317500" lvl="7" marL="3657600" rtl="0">
              <a:lnSpc>
                <a:spcPct val="115000"/>
              </a:lnSpc>
              <a:spcBef>
                <a:spcPts val="1600"/>
              </a:spcBef>
              <a:spcAft>
                <a:spcPts val="0"/>
              </a:spcAft>
              <a:buSzPts val="1400"/>
              <a:buChar char="○"/>
              <a:defRPr/>
            </a:lvl8pPr>
            <a:lvl9pPr indent="-317500" lvl="8" marL="4114800" rtl="0">
              <a:lnSpc>
                <a:spcPct val="115000"/>
              </a:lnSpc>
              <a:spcBef>
                <a:spcPts val="1600"/>
              </a:spcBef>
              <a:spcAft>
                <a:spcPts val="160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168" name="Shape 168"/>
        <p:cNvGrpSpPr/>
        <p:nvPr/>
      </p:nvGrpSpPr>
      <p:grpSpPr>
        <a:xfrm>
          <a:off x="0" y="0"/>
          <a:ext cx="0" cy="0"/>
          <a:chOff x="0" y="0"/>
          <a:chExt cx="0" cy="0"/>
        </a:xfrm>
      </p:grpSpPr>
      <p:sp>
        <p:nvSpPr>
          <p:cNvPr id="169" name="Google Shape;169;p31"/>
          <p:cNvSpPr txBox="1"/>
          <p:nvPr>
            <p:ph type="ctrTitle"/>
          </p:nvPr>
        </p:nvSpPr>
        <p:spPr>
          <a:xfrm>
            <a:off x="2963700" y="855750"/>
            <a:ext cx="3216600" cy="1058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SzPts val="5200"/>
              <a:buNone/>
              <a:defRPr sz="6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70" name="Google Shape;170;p31"/>
          <p:cNvSpPr txBox="1"/>
          <p:nvPr>
            <p:ph idx="1" type="subTitle"/>
          </p:nvPr>
        </p:nvSpPr>
        <p:spPr>
          <a:xfrm>
            <a:off x="2963700" y="1859973"/>
            <a:ext cx="3216600" cy="122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1" name="Google Shape;171;p31"/>
          <p:cNvSpPr txBox="1"/>
          <p:nvPr>
            <p:ph idx="2" type="subTitle"/>
          </p:nvPr>
        </p:nvSpPr>
        <p:spPr>
          <a:xfrm rot="-1283">
            <a:off x="2963700" y="4107997"/>
            <a:ext cx="3216600" cy="4188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2" name="Google Shape;172;p31"/>
          <p:cNvSpPr txBox="1"/>
          <p:nvPr/>
        </p:nvSpPr>
        <p:spPr>
          <a:xfrm>
            <a:off x="2963700" y="3222035"/>
            <a:ext cx="3216600" cy="7512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b="1" lang="en" sz="1100">
                <a:solidFill>
                  <a:schemeClr val="dk1"/>
                </a:solidFill>
                <a:latin typeface="Red Hat Text"/>
                <a:ea typeface="Red Hat Text"/>
                <a:cs typeface="Red Hat Text"/>
                <a:sym typeface="Red Hat Text"/>
              </a:rPr>
              <a:t>CREDITS:</a:t>
            </a:r>
            <a:r>
              <a:rPr lang="en" sz="1100">
                <a:solidFill>
                  <a:schemeClr val="dk1"/>
                </a:solidFill>
                <a:latin typeface="Red Hat Text"/>
                <a:ea typeface="Red Hat Text"/>
                <a:cs typeface="Red Hat Text"/>
                <a:sym typeface="Red Hat Text"/>
              </a:rPr>
              <a:t> This presentation template was created by </a:t>
            </a:r>
            <a:r>
              <a:rPr b="1" lang="en" sz="1100">
                <a:solidFill>
                  <a:schemeClr val="dk1"/>
                </a:solidFill>
                <a:uFill>
                  <a:noFill/>
                </a:uFill>
                <a:latin typeface="Red Hat Text"/>
                <a:ea typeface="Red Hat Text"/>
                <a:cs typeface="Red Hat Text"/>
                <a:sym typeface="Red Hat Text"/>
                <a:hlinkClick r:id="rId2">
                  <a:extLst>
                    <a:ext uri="{A12FA001-AC4F-418D-AE19-62706E023703}">
                      <ahyp:hlinkClr val="tx"/>
                    </a:ext>
                  </a:extLst>
                </a:hlinkClick>
              </a:rPr>
              <a:t>Slidesgo</a:t>
            </a:r>
            <a:r>
              <a:rPr b="1" lang="en" sz="1100">
                <a:solidFill>
                  <a:schemeClr val="dk1"/>
                </a:solidFill>
                <a:latin typeface="Red Hat Text"/>
                <a:ea typeface="Red Hat Text"/>
                <a:cs typeface="Red Hat Text"/>
                <a:sym typeface="Red Hat Text"/>
              </a:rPr>
              <a:t>,</a:t>
            </a:r>
            <a:r>
              <a:rPr lang="en" sz="1100">
                <a:solidFill>
                  <a:schemeClr val="dk1"/>
                </a:solidFill>
                <a:latin typeface="Red Hat Text"/>
                <a:ea typeface="Red Hat Text"/>
                <a:cs typeface="Red Hat Text"/>
                <a:sym typeface="Red Hat Text"/>
              </a:rPr>
              <a:t> including icons by </a:t>
            </a:r>
            <a:r>
              <a:rPr b="1" lang="en" sz="1100">
                <a:solidFill>
                  <a:schemeClr val="dk1"/>
                </a:solidFill>
                <a:uFill>
                  <a:noFill/>
                </a:uFill>
                <a:latin typeface="Red Hat Text"/>
                <a:ea typeface="Red Hat Text"/>
                <a:cs typeface="Red Hat Text"/>
                <a:sym typeface="Red Hat Text"/>
                <a:hlinkClick r:id="rId3">
                  <a:extLst>
                    <a:ext uri="{A12FA001-AC4F-418D-AE19-62706E023703}">
                      <ahyp:hlinkClr val="tx"/>
                    </a:ext>
                  </a:extLst>
                </a:hlinkClick>
              </a:rPr>
              <a:t>Flaticon</a:t>
            </a:r>
            <a:r>
              <a:rPr b="1" lang="en" sz="1100">
                <a:solidFill>
                  <a:schemeClr val="dk1"/>
                </a:solidFill>
                <a:latin typeface="Red Hat Text"/>
                <a:ea typeface="Red Hat Text"/>
                <a:cs typeface="Red Hat Text"/>
                <a:sym typeface="Red Hat Text"/>
              </a:rPr>
              <a:t>,</a:t>
            </a:r>
            <a:r>
              <a:rPr lang="en" sz="1100">
                <a:solidFill>
                  <a:schemeClr val="dk1"/>
                </a:solidFill>
                <a:latin typeface="Red Hat Text"/>
                <a:ea typeface="Red Hat Text"/>
                <a:cs typeface="Red Hat Text"/>
                <a:sym typeface="Red Hat Text"/>
              </a:rPr>
              <a:t> and infographics &amp; images by </a:t>
            </a:r>
            <a:r>
              <a:rPr b="1" lang="en" sz="1100">
                <a:solidFill>
                  <a:schemeClr val="dk1"/>
                </a:solidFill>
                <a:uFill>
                  <a:noFill/>
                </a:uFill>
                <a:latin typeface="Red Hat Text"/>
                <a:ea typeface="Red Hat Text"/>
                <a:cs typeface="Red Hat Text"/>
                <a:sym typeface="Red Hat Text"/>
                <a:hlinkClick r:id="rId4">
                  <a:extLst>
                    <a:ext uri="{A12FA001-AC4F-418D-AE19-62706E023703}">
                      <ahyp:hlinkClr val="tx"/>
                    </a:ext>
                  </a:extLst>
                </a:hlinkClick>
              </a:rPr>
              <a:t>Freepik</a:t>
            </a:r>
            <a:endParaRPr b="1" sz="1100">
              <a:solidFill>
                <a:schemeClr val="dk1"/>
              </a:solidFill>
              <a:latin typeface="Red Hat Text"/>
              <a:ea typeface="Red Hat Text"/>
              <a:cs typeface="Red Hat Text"/>
              <a:sym typeface="Red Hat Text"/>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173" name="Shape 173"/>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174" name="Shape 174"/>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5"/>
          <p:cNvSpPr txBox="1"/>
          <p:nvPr>
            <p:ph idx="1" type="subTitle"/>
          </p:nvPr>
        </p:nvSpPr>
        <p:spPr>
          <a:xfrm>
            <a:off x="893588" y="2457550"/>
            <a:ext cx="3584400" cy="18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 name="Google Shape;20;p5"/>
          <p:cNvSpPr txBox="1"/>
          <p:nvPr>
            <p:ph idx="2" type="subTitle"/>
          </p:nvPr>
        </p:nvSpPr>
        <p:spPr>
          <a:xfrm>
            <a:off x="4666013" y="2457695"/>
            <a:ext cx="3584400" cy="1848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 name="Google Shape;21;p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2" name="Google Shape;22;p5"/>
          <p:cNvSpPr txBox="1"/>
          <p:nvPr>
            <p:ph idx="3" type="title"/>
          </p:nvPr>
        </p:nvSpPr>
        <p:spPr>
          <a:xfrm>
            <a:off x="893588" y="2112225"/>
            <a:ext cx="3584400" cy="497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23" name="Google Shape;23;p5"/>
          <p:cNvSpPr txBox="1"/>
          <p:nvPr>
            <p:ph idx="4" type="title"/>
          </p:nvPr>
        </p:nvSpPr>
        <p:spPr>
          <a:xfrm>
            <a:off x="4666013" y="2112225"/>
            <a:ext cx="3584400" cy="497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2400"/>
              <a:buNone/>
              <a:defRPr b="1" sz="22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 name="Shape 26"/>
        <p:cNvGrpSpPr/>
        <p:nvPr/>
      </p:nvGrpSpPr>
      <p:grpSpPr>
        <a:xfrm>
          <a:off x="0" y="0"/>
          <a:ext cx="0" cy="0"/>
          <a:chOff x="0" y="0"/>
          <a:chExt cx="0" cy="0"/>
        </a:xfrm>
      </p:grpSpPr>
      <p:sp>
        <p:nvSpPr>
          <p:cNvPr id="27" name="Google Shape;27;p7"/>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lvl1pPr lvl="0" rtl="0">
              <a:spcBef>
                <a:spcPts val="0"/>
              </a:spcBef>
              <a:spcAft>
                <a:spcPts val="0"/>
              </a:spcAft>
              <a:buSzPts val="3300"/>
              <a:buNone/>
              <a:defRPr/>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
        <p:nvSpPr>
          <p:cNvPr id="28" name="Google Shape;28;p7"/>
          <p:cNvSpPr txBox="1"/>
          <p:nvPr>
            <p:ph idx="1" type="subTitle"/>
          </p:nvPr>
        </p:nvSpPr>
        <p:spPr>
          <a:xfrm rot="-458">
            <a:off x="2320200" y="1927775"/>
            <a:ext cx="4503600" cy="2079300"/>
          </a:xfrm>
          <a:prstGeom prst="rect">
            <a:avLst/>
          </a:prstGeom>
          <a:noFill/>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lvl1pPr>
            <a:lvl2pPr lvl="1" rtl="0">
              <a:lnSpc>
                <a:spcPct val="100000"/>
              </a:lnSpc>
              <a:spcBef>
                <a:spcPts val="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p8"/>
          <p:cNvSpPr txBox="1"/>
          <p:nvPr>
            <p:ph type="title"/>
          </p:nvPr>
        </p:nvSpPr>
        <p:spPr>
          <a:xfrm>
            <a:off x="2078950" y="936750"/>
            <a:ext cx="4986000" cy="32700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100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1" name="Shape 31"/>
        <p:cNvGrpSpPr/>
        <p:nvPr/>
      </p:nvGrpSpPr>
      <p:grpSpPr>
        <a:xfrm>
          <a:off x="0" y="0"/>
          <a:ext cx="0" cy="0"/>
          <a:chOff x="0" y="0"/>
          <a:chExt cx="0" cy="0"/>
        </a:xfrm>
      </p:grpSpPr>
      <p:sp>
        <p:nvSpPr>
          <p:cNvPr id="32" name="Google Shape;32;p9"/>
          <p:cNvSpPr txBox="1"/>
          <p:nvPr>
            <p:ph type="title"/>
          </p:nvPr>
        </p:nvSpPr>
        <p:spPr>
          <a:xfrm>
            <a:off x="1304000" y="1317313"/>
            <a:ext cx="4846200" cy="1433700"/>
          </a:xfrm>
          <a:prstGeom prst="rect">
            <a:avLst/>
          </a:prstGeom>
          <a:noFill/>
          <a:ln>
            <a:noFill/>
          </a:ln>
        </p:spPr>
        <p:txBody>
          <a:bodyPr anchorCtr="0" anchor="b" bIns="91425" lIns="91425" spcFirstLastPara="1" rIns="91425" wrap="square" tIns="91425">
            <a:noAutofit/>
          </a:bodyPr>
          <a:lstStyle>
            <a:lvl1pPr lvl="0" rtl="0" algn="l">
              <a:spcBef>
                <a:spcPts val="0"/>
              </a:spcBef>
              <a:spcAft>
                <a:spcPts val="0"/>
              </a:spcAft>
              <a:buSzPts val="3600"/>
              <a:buNone/>
              <a:defRPr sz="4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33" name="Google Shape;33;p9"/>
          <p:cNvSpPr txBox="1"/>
          <p:nvPr>
            <p:ph idx="1" type="subTitle"/>
          </p:nvPr>
        </p:nvSpPr>
        <p:spPr>
          <a:xfrm>
            <a:off x="1303900" y="2641487"/>
            <a:ext cx="4846200" cy="118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4" name="Shape 34"/>
        <p:cNvGrpSpPr/>
        <p:nvPr/>
      </p:nvGrpSpPr>
      <p:grpSpPr>
        <a:xfrm>
          <a:off x="0" y="0"/>
          <a:ext cx="0" cy="0"/>
          <a:chOff x="0" y="0"/>
          <a:chExt cx="0" cy="0"/>
        </a:xfrm>
      </p:grpSpPr>
      <p:sp>
        <p:nvSpPr>
          <p:cNvPr id="35" name="Google Shape;35;p10"/>
          <p:cNvSpPr txBox="1"/>
          <p:nvPr>
            <p:ph type="title"/>
          </p:nvPr>
        </p:nvSpPr>
        <p:spPr>
          <a:xfrm>
            <a:off x="2089825" y="4013400"/>
            <a:ext cx="4964400" cy="5901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SzPts val="3300"/>
              <a:buNone/>
              <a:defRPr sz="2600"/>
            </a:lvl1pPr>
            <a:lvl2pPr lvl="1" rtl="0">
              <a:spcBef>
                <a:spcPts val="0"/>
              </a:spcBef>
              <a:spcAft>
                <a:spcPts val="0"/>
              </a:spcAft>
              <a:buSzPts val="3300"/>
              <a:buNone/>
              <a:defRPr/>
            </a:lvl2pPr>
            <a:lvl3pPr lvl="2" rtl="0">
              <a:spcBef>
                <a:spcPts val="0"/>
              </a:spcBef>
              <a:spcAft>
                <a:spcPts val="0"/>
              </a:spcAft>
              <a:buSzPts val="3300"/>
              <a:buNone/>
              <a:defRPr/>
            </a:lvl3pPr>
            <a:lvl4pPr lvl="3" rtl="0">
              <a:spcBef>
                <a:spcPts val="0"/>
              </a:spcBef>
              <a:spcAft>
                <a:spcPts val="0"/>
              </a:spcAft>
              <a:buSzPts val="3300"/>
              <a:buNone/>
              <a:defRPr/>
            </a:lvl4pPr>
            <a:lvl5pPr lvl="4" rtl="0">
              <a:spcBef>
                <a:spcPts val="0"/>
              </a:spcBef>
              <a:spcAft>
                <a:spcPts val="0"/>
              </a:spcAft>
              <a:buSzPts val="3300"/>
              <a:buNone/>
              <a:defRPr/>
            </a:lvl5pPr>
            <a:lvl6pPr lvl="5" rtl="0">
              <a:spcBef>
                <a:spcPts val="0"/>
              </a:spcBef>
              <a:spcAft>
                <a:spcPts val="0"/>
              </a:spcAft>
              <a:buSzPts val="3300"/>
              <a:buNone/>
              <a:defRPr/>
            </a:lvl6pPr>
            <a:lvl7pPr lvl="6" rtl="0">
              <a:spcBef>
                <a:spcPts val="0"/>
              </a:spcBef>
              <a:spcAft>
                <a:spcPts val="0"/>
              </a:spcAft>
              <a:buSzPts val="3300"/>
              <a:buNone/>
              <a:defRPr/>
            </a:lvl7pPr>
            <a:lvl8pPr lvl="7" rtl="0">
              <a:spcBef>
                <a:spcPts val="0"/>
              </a:spcBef>
              <a:spcAft>
                <a:spcPts val="0"/>
              </a:spcAft>
              <a:buSzPts val="3300"/>
              <a:buNone/>
              <a:defRPr/>
            </a:lvl8pPr>
            <a:lvl9pPr lvl="8" rtl="0">
              <a:spcBef>
                <a:spcPts val="0"/>
              </a:spcBef>
              <a:spcAft>
                <a:spcPts val="0"/>
              </a:spcAft>
              <a:buSzPts val="33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1.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540000"/>
            <a:ext cx="7704000" cy="627000"/>
          </a:xfrm>
          <a:prstGeom prst="rect">
            <a:avLst/>
          </a:prstGeom>
          <a:noFill/>
          <a:ln>
            <a:noFill/>
          </a:ln>
        </p:spPr>
        <p:txBody>
          <a:bodyPr anchorCtr="0" anchor="b" bIns="91425" lIns="91425" spcFirstLastPara="1" rIns="91425" wrap="square" tIns="91425">
            <a:noAutofit/>
          </a:bodyPr>
          <a:lstStyle>
            <a:lvl1pPr lvl="0"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1pPr>
            <a:lvl2pPr lvl="1"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2pPr>
            <a:lvl3pPr lvl="2"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3pPr>
            <a:lvl4pPr lvl="3"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4pPr>
            <a:lvl5pPr lvl="4"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5pPr>
            <a:lvl6pPr lvl="5"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6pPr>
            <a:lvl7pPr lvl="6"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7pPr>
            <a:lvl8pPr lvl="7"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8pPr>
            <a:lvl9pPr lvl="8" rtl="0" algn="ctr">
              <a:spcBef>
                <a:spcPts val="0"/>
              </a:spcBef>
              <a:spcAft>
                <a:spcPts val="0"/>
              </a:spcAft>
              <a:buClr>
                <a:schemeClr val="dk1"/>
              </a:buClr>
              <a:buSzPts val="3300"/>
              <a:buFont typeface="Khand"/>
              <a:buNone/>
              <a:defRPr sz="3300">
                <a:solidFill>
                  <a:schemeClr val="dk1"/>
                </a:solidFill>
                <a:latin typeface="Khand"/>
                <a:ea typeface="Khand"/>
                <a:cs typeface="Khand"/>
                <a:sym typeface="Khand"/>
              </a:defRPr>
            </a:lvl9pPr>
          </a:lstStyle>
          <a:p/>
        </p:txBody>
      </p:sp>
      <p:sp>
        <p:nvSpPr>
          <p:cNvPr id="7" name="Google Shape;7;p1"/>
          <p:cNvSpPr txBox="1"/>
          <p:nvPr>
            <p:ph idx="1" type="body"/>
          </p:nvPr>
        </p:nvSpPr>
        <p:spPr>
          <a:xfrm>
            <a:off x="720000" y="1174500"/>
            <a:ext cx="7704000" cy="34290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indent="-317500" lvl="1" marL="9144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indent="-317500" lvl="2" marL="13716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indent="-317500" lvl="3" marL="18288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indent="-317500" lvl="4" marL="22860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indent="-317500" lvl="5" marL="27432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indent="-317500" lvl="6" marL="32004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indent="-317500" lvl="7" marL="36576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indent="-317500" lvl="8" marL="4114800">
              <a:lnSpc>
                <a:spcPct val="100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jpg"/><Relationship Id="rId5" Type="http://schemas.openxmlformats.org/officeDocument/2006/relationships/image" Target="../media/image12.png"/><Relationship Id="rId6"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0.png"/><Relationship Id="rId5"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5.png"/><Relationship Id="rId6" Type="http://schemas.openxmlformats.org/officeDocument/2006/relationships/image" Target="../media/image2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4.xml"/><Relationship Id="rId3"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5.xml"/><Relationship Id="rId3"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7.png"/><Relationship Id="rId4" Type="http://schemas.openxmlformats.org/officeDocument/2006/relationships/image" Target="../media/image28.png"/><Relationship Id="rId5" Type="http://schemas.openxmlformats.org/officeDocument/2006/relationships/image" Target="../media/image2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5000">
              <a:srgbClr val="D0D0D0"/>
            </a:gs>
            <a:gs pos="50000">
              <a:schemeClr val="lt2"/>
            </a:gs>
            <a:gs pos="75000">
              <a:schemeClr val="dk2"/>
            </a:gs>
            <a:gs pos="100000">
              <a:schemeClr val="lt2"/>
            </a:gs>
          </a:gsLst>
          <a:lin ang="2700006" scaled="0"/>
        </a:gradFill>
      </p:bgPr>
    </p:bg>
    <p:spTree>
      <p:nvGrpSpPr>
        <p:cNvPr id="178" name="Shape 178"/>
        <p:cNvGrpSpPr/>
        <p:nvPr/>
      </p:nvGrpSpPr>
      <p:grpSpPr>
        <a:xfrm>
          <a:off x="0" y="0"/>
          <a:ext cx="0" cy="0"/>
          <a:chOff x="0" y="0"/>
          <a:chExt cx="0" cy="0"/>
        </a:xfrm>
      </p:grpSpPr>
      <p:sp>
        <p:nvSpPr>
          <p:cNvPr id="179" name="Google Shape;179;p34"/>
          <p:cNvSpPr/>
          <p:nvPr/>
        </p:nvSpPr>
        <p:spPr>
          <a:xfrm>
            <a:off x="2318275" y="3453413"/>
            <a:ext cx="45078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0" name="Google Shape;180;p34"/>
          <p:cNvCxnSpPr>
            <a:stCxn id="181" idx="6"/>
            <a:endCxn id="179" idx="1"/>
          </p:cNvCxnSpPr>
          <p:nvPr/>
        </p:nvCxnSpPr>
        <p:spPr>
          <a:xfrm>
            <a:off x="1281600" y="3666563"/>
            <a:ext cx="1036800" cy="600"/>
          </a:xfrm>
          <a:prstGeom prst="curvedConnector3">
            <a:avLst>
              <a:gd fmla="val 49994" name="adj1"/>
            </a:avLst>
          </a:prstGeom>
          <a:noFill/>
          <a:ln cap="flat" cmpd="sng" w="9525">
            <a:solidFill>
              <a:schemeClr val="dk1"/>
            </a:solidFill>
            <a:prstDash val="solid"/>
            <a:round/>
            <a:headEnd len="med" w="med" type="none"/>
            <a:tailEnd len="med" w="med" type="none"/>
          </a:ln>
        </p:spPr>
      </p:cxnSp>
      <p:cxnSp>
        <p:nvCxnSpPr>
          <p:cNvPr id="182" name="Google Shape;182;p34"/>
          <p:cNvCxnSpPr>
            <a:stCxn id="183" idx="2"/>
            <a:endCxn id="179" idx="3"/>
          </p:cNvCxnSpPr>
          <p:nvPr/>
        </p:nvCxnSpPr>
        <p:spPr>
          <a:xfrm flipH="1">
            <a:off x="6825950" y="3666563"/>
            <a:ext cx="1036800" cy="300"/>
          </a:xfrm>
          <a:prstGeom prst="straightConnector1">
            <a:avLst/>
          </a:prstGeom>
          <a:noFill/>
          <a:ln cap="flat" cmpd="sng" w="9525">
            <a:solidFill>
              <a:schemeClr val="dk1"/>
            </a:solidFill>
            <a:prstDash val="solid"/>
            <a:round/>
            <a:headEnd len="med" w="med" type="none"/>
            <a:tailEnd len="med" w="med" type="none"/>
          </a:ln>
        </p:spPr>
      </p:cxnSp>
      <p:sp>
        <p:nvSpPr>
          <p:cNvPr id="184" name="Google Shape;184;p34"/>
          <p:cNvSpPr txBox="1"/>
          <p:nvPr>
            <p:ph idx="1" type="subTitle"/>
          </p:nvPr>
        </p:nvSpPr>
        <p:spPr>
          <a:xfrm rot="-519">
            <a:off x="2583325" y="3453366"/>
            <a:ext cx="3977400" cy="426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Group 3 - Class 23C1BUS50305211 </a:t>
            </a:r>
            <a:endParaRPr/>
          </a:p>
        </p:txBody>
      </p:sp>
      <p:sp>
        <p:nvSpPr>
          <p:cNvPr id="185" name="Google Shape;185;p34"/>
          <p:cNvSpPr txBox="1"/>
          <p:nvPr>
            <p:ph type="ctrTitle"/>
          </p:nvPr>
        </p:nvSpPr>
        <p:spPr>
          <a:xfrm>
            <a:off x="1053600" y="1196138"/>
            <a:ext cx="7036800" cy="2256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5500"/>
              <a:t>FIRM</a:t>
            </a:r>
            <a:r>
              <a:rPr lang="en" sz="5500"/>
              <a:t> INTERNATIONALIZATION</a:t>
            </a:r>
            <a:r>
              <a:rPr lang="en"/>
              <a:t> </a:t>
            </a:r>
            <a:r>
              <a:rPr b="1" lang="en"/>
              <a:t>MASAN CONSUMER</a:t>
            </a:r>
            <a:endParaRPr b="1"/>
          </a:p>
        </p:txBody>
      </p:sp>
      <p:sp>
        <p:nvSpPr>
          <p:cNvPr id="181" name="Google Shape;181;p34"/>
          <p:cNvSpPr/>
          <p:nvPr/>
        </p:nvSpPr>
        <p:spPr>
          <a:xfrm>
            <a:off x="720000" y="338576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4"/>
          <p:cNvSpPr/>
          <p:nvPr/>
        </p:nvSpPr>
        <p:spPr>
          <a:xfrm>
            <a:off x="7862750" y="338576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86" name="Google Shape;186;p34"/>
          <p:cNvGrpSpPr/>
          <p:nvPr/>
        </p:nvGrpSpPr>
        <p:grpSpPr>
          <a:xfrm>
            <a:off x="7996998" y="3507269"/>
            <a:ext cx="293095" cy="319186"/>
            <a:chOff x="6962130" y="3451640"/>
            <a:chExt cx="417336" cy="454487"/>
          </a:xfrm>
        </p:grpSpPr>
        <p:sp>
          <p:nvSpPr>
            <p:cNvPr id="187" name="Google Shape;187;p34"/>
            <p:cNvSpPr/>
            <p:nvPr/>
          </p:nvSpPr>
          <p:spPr>
            <a:xfrm>
              <a:off x="7193060" y="3628471"/>
              <a:ext cx="186406" cy="277602"/>
            </a:xfrm>
            <a:custGeom>
              <a:rect b="b" l="l" r="r" t="t"/>
              <a:pathLst>
                <a:path extrusionOk="0" h="10237" w="6874">
                  <a:moveTo>
                    <a:pt x="1432" y="0"/>
                  </a:moveTo>
                  <a:cubicBezTo>
                    <a:pt x="1291" y="0"/>
                    <a:pt x="1150" y="66"/>
                    <a:pt x="1061" y="196"/>
                  </a:cubicBezTo>
                  <a:cubicBezTo>
                    <a:pt x="1051" y="212"/>
                    <a:pt x="1043" y="233"/>
                    <a:pt x="1032" y="249"/>
                  </a:cubicBezTo>
                  <a:lnTo>
                    <a:pt x="0" y="2161"/>
                  </a:lnTo>
                  <a:lnTo>
                    <a:pt x="862" y="3730"/>
                  </a:lnTo>
                  <a:cubicBezTo>
                    <a:pt x="862" y="3730"/>
                    <a:pt x="862" y="3732"/>
                    <a:pt x="865" y="3732"/>
                  </a:cubicBezTo>
                  <a:lnTo>
                    <a:pt x="4409" y="10236"/>
                  </a:lnTo>
                  <a:lnTo>
                    <a:pt x="6418" y="10236"/>
                  </a:lnTo>
                  <a:cubicBezTo>
                    <a:pt x="6693" y="10236"/>
                    <a:pt x="6874" y="9940"/>
                    <a:pt x="6745" y="9691"/>
                  </a:cubicBezTo>
                  <a:lnTo>
                    <a:pt x="1834" y="259"/>
                  </a:lnTo>
                  <a:cubicBezTo>
                    <a:pt x="1821" y="230"/>
                    <a:pt x="1803" y="196"/>
                    <a:pt x="1782" y="170"/>
                  </a:cubicBezTo>
                  <a:cubicBezTo>
                    <a:pt x="1693" y="56"/>
                    <a:pt x="1563" y="0"/>
                    <a:pt x="14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4"/>
            <p:cNvSpPr/>
            <p:nvPr/>
          </p:nvSpPr>
          <p:spPr>
            <a:xfrm>
              <a:off x="7107478" y="3451640"/>
              <a:ext cx="236817" cy="134855"/>
            </a:xfrm>
            <a:custGeom>
              <a:rect b="b" l="l" r="r" t="t"/>
              <a:pathLst>
                <a:path extrusionOk="0" h="4973" w="8733">
                  <a:moveTo>
                    <a:pt x="492" y="1"/>
                  </a:moveTo>
                  <a:cubicBezTo>
                    <a:pt x="220" y="1"/>
                    <a:pt x="0" y="221"/>
                    <a:pt x="0" y="493"/>
                  </a:cubicBezTo>
                  <a:lnTo>
                    <a:pt x="0" y="4973"/>
                  </a:lnTo>
                  <a:cubicBezTo>
                    <a:pt x="144" y="4884"/>
                    <a:pt x="314" y="4834"/>
                    <a:pt x="492" y="4834"/>
                  </a:cubicBezTo>
                  <a:cubicBezTo>
                    <a:pt x="497" y="4834"/>
                    <a:pt x="501" y="4834"/>
                    <a:pt x="505" y="4834"/>
                  </a:cubicBezTo>
                  <a:cubicBezTo>
                    <a:pt x="674" y="4834"/>
                    <a:pt x="839" y="4883"/>
                    <a:pt x="980" y="4970"/>
                  </a:cubicBezTo>
                  <a:lnTo>
                    <a:pt x="980" y="3480"/>
                  </a:lnTo>
                  <a:lnTo>
                    <a:pt x="2706" y="3482"/>
                  </a:lnTo>
                  <a:lnTo>
                    <a:pt x="2515" y="4163"/>
                  </a:lnTo>
                  <a:cubicBezTo>
                    <a:pt x="2486" y="4276"/>
                    <a:pt x="2488" y="4394"/>
                    <a:pt x="2536" y="4501"/>
                  </a:cubicBezTo>
                  <a:cubicBezTo>
                    <a:pt x="2614" y="4684"/>
                    <a:pt x="2792" y="4800"/>
                    <a:pt x="2986" y="4800"/>
                  </a:cubicBezTo>
                  <a:lnTo>
                    <a:pt x="8042" y="4800"/>
                  </a:lnTo>
                  <a:cubicBezTo>
                    <a:pt x="8043" y="4800"/>
                    <a:pt x="8044" y="4800"/>
                    <a:pt x="8045" y="4800"/>
                  </a:cubicBezTo>
                  <a:cubicBezTo>
                    <a:pt x="8527" y="4800"/>
                    <a:pt x="8732" y="4197"/>
                    <a:pt x="8343" y="3909"/>
                  </a:cubicBezTo>
                  <a:lnTo>
                    <a:pt x="7382" y="3102"/>
                  </a:lnTo>
                  <a:cubicBezTo>
                    <a:pt x="7319" y="3050"/>
                    <a:pt x="7321" y="2958"/>
                    <a:pt x="7382" y="2909"/>
                  </a:cubicBezTo>
                  <a:lnTo>
                    <a:pt x="8390" y="2091"/>
                  </a:lnTo>
                  <a:cubicBezTo>
                    <a:pt x="8719" y="1780"/>
                    <a:pt x="8496" y="1240"/>
                    <a:pt x="8045" y="1240"/>
                  </a:cubicBezTo>
                  <a:cubicBezTo>
                    <a:pt x="8044" y="1240"/>
                    <a:pt x="8043" y="1240"/>
                    <a:pt x="8042" y="1240"/>
                  </a:cubicBezTo>
                  <a:lnTo>
                    <a:pt x="5247" y="1240"/>
                  </a:lnTo>
                  <a:lnTo>
                    <a:pt x="5412" y="630"/>
                  </a:lnTo>
                  <a:cubicBezTo>
                    <a:pt x="5443" y="520"/>
                    <a:pt x="5438" y="402"/>
                    <a:pt x="5393" y="297"/>
                  </a:cubicBezTo>
                  <a:cubicBezTo>
                    <a:pt x="5315" y="114"/>
                    <a:pt x="5134" y="1"/>
                    <a:pt x="49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4"/>
            <p:cNvSpPr/>
            <p:nvPr/>
          </p:nvSpPr>
          <p:spPr>
            <a:xfrm>
              <a:off x="7048579" y="3613042"/>
              <a:ext cx="142801" cy="194514"/>
            </a:xfrm>
            <a:custGeom>
              <a:rect b="b" l="l" r="r" t="t"/>
              <a:pathLst>
                <a:path extrusionOk="0" h="7173" w="5266">
                  <a:moveTo>
                    <a:pt x="2659" y="0"/>
                  </a:moveTo>
                  <a:cubicBezTo>
                    <a:pt x="2493" y="0"/>
                    <a:pt x="2327" y="84"/>
                    <a:pt x="2235" y="252"/>
                  </a:cubicBezTo>
                  <a:lnTo>
                    <a:pt x="6" y="4707"/>
                  </a:lnTo>
                  <a:lnTo>
                    <a:pt x="6" y="6509"/>
                  </a:lnTo>
                  <a:cubicBezTo>
                    <a:pt x="1" y="6858"/>
                    <a:pt x="276" y="7156"/>
                    <a:pt x="627" y="7172"/>
                  </a:cubicBezTo>
                  <a:cubicBezTo>
                    <a:pt x="634" y="7172"/>
                    <a:pt x="642" y="7173"/>
                    <a:pt x="650" y="7173"/>
                  </a:cubicBezTo>
                  <a:cubicBezTo>
                    <a:pt x="1009" y="7173"/>
                    <a:pt x="1302" y="6884"/>
                    <a:pt x="1302" y="6525"/>
                  </a:cubicBezTo>
                  <a:lnTo>
                    <a:pt x="1302" y="4479"/>
                  </a:lnTo>
                  <a:cubicBezTo>
                    <a:pt x="1302" y="3709"/>
                    <a:pt x="1924" y="3067"/>
                    <a:pt x="2688" y="3067"/>
                  </a:cubicBezTo>
                  <a:cubicBezTo>
                    <a:pt x="2696" y="3067"/>
                    <a:pt x="2704" y="3067"/>
                    <a:pt x="2712" y="3068"/>
                  </a:cubicBezTo>
                  <a:cubicBezTo>
                    <a:pt x="3466" y="3081"/>
                    <a:pt x="4074" y="3696"/>
                    <a:pt x="4074" y="4453"/>
                  </a:cubicBezTo>
                  <a:lnTo>
                    <a:pt x="4074" y="4595"/>
                  </a:lnTo>
                  <a:cubicBezTo>
                    <a:pt x="4087" y="4997"/>
                    <a:pt x="4383" y="5204"/>
                    <a:pt x="4677" y="5204"/>
                  </a:cubicBezTo>
                  <a:cubicBezTo>
                    <a:pt x="4951" y="5204"/>
                    <a:pt x="5224" y="5024"/>
                    <a:pt x="5266" y="4655"/>
                  </a:cubicBezTo>
                  <a:lnTo>
                    <a:pt x="3084" y="252"/>
                  </a:lnTo>
                  <a:cubicBezTo>
                    <a:pt x="2992" y="84"/>
                    <a:pt x="2826" y="0"/>
                    <a:pt x="2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4"/>
            <p:cNvSpPr/>
            <p:nvPr/>
          </p:nvSpPr>
          <p:spPr>
            <a:xfrm>
              <a:off x="6962130" y="3722758"/>
              <a:ext cx="319390" cy="183369"/>
            </a:xfrm>
            <a:custGeom>
              <a:rect b="b" l="l" r="r" t="t"/>
              <a:pathLst>
                <a:path extrusionOk="0" h="6762" w="11778">
                  <a:moveTo>
                    <a:pt x="5870" y="1"/>
                  </a:moveTo>
                  <a:cubicBezTo>
                    <a:pt x="5675" y="1"/>
                    <a:pt x="5480" y="134"/>
                    <a:pt x="5467" y="402"/>
                  </a:cubicBezTo>
                  <a:lnTo>
                    <a:pt x="5467" y="2445"/>
                  </a:lnTo>
                  <a:cubicBezTo>
                    <a:pt x="5425" y="3545"/>
                    <a:pt x="4627" y="4097"/>
                    <a:pt x="3830" y="4097"/>
                  </a:cubicBezTo>
                  <a:cubicBezTo>
                    <a:pt x="3041" y="4097"/>
                    <a:pt x="2254" y="3556"/>
                    <a:pt x="2204" y="2471"/>
                  </a:cubicBezTo>
                  <a:lnTo>
                    <a:pt x="2204" y="2429"/>
                  </a:lnTo>
                  <a:lnTo>
                    <a:pt x="134" y="6212"/>
                  </a:lnTo>
                  <a:cubicBezTo>
                    <a:pt x="1" y="6461"/>
                    <a:pt x="176" y="6762"/>
                    <a:pt x="459" y="6762"/>
                  </a:cubicBezTo>
                  <a:lnTo>
                    <a:pt x="11778" y="6762"/>
                  </a:lnTo>
                  <a:lnTo>
                    <a:pt x="9014" y="1633"/>
                  </a:lnTo>
                  <a:cubicBezTo>
                    <a:pt x="8730" y="1946"/>
                    <a:pt x="8318" y="2141"/>
                    <a:pt x="7861" y="2141"/>
                  </a:cubicBezTo>
                  <a:cubicBezTo>
                    <a:pt x="7855" y="2141"/>
                    <a:pt x="7849" y="2141"/>
                    <a:pt x="7843" y="2141"/>
                  </a:cubicBezTo>
                  <a:cubicBezTo>
                    <a:pt x="6971" y="2131"/>
                    <a:pt x="6277" y="1405"/>
                    <a:pt x="6277" y="533"/>
                  </a:cubicBezTo>
                  <a:lnTo>
                    <a:pt x="6277" y="415"/>
                  </a:lnTo>
                  <a:cubicBezTo>
                    <a:pt x="6268" y="139"/>
                    <a:pt x="6069" y="1"/>
                    <a:pt x="5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34"/>
          <p:cNvGrpSpPr/>
          <p:nvPr/>
        </p:nvGrpSpPr>
        <p:grpSpPr>
          <a:xfrm>
            <a:off x="834407" y="3506811"/>
            <a:ext cx="332803" cy="319200"/>
            <a:chOff x="6182210" y="2830682"/>
            <a:chExt cx="473741" cy="454377"/>
          </a:xfrm>
        </p:grpSpPr>
        <p:sp>
          <p:nvSpPr>
            <p:cNvPr id="192" name="Google Shape;192;p34"/>
            <p:cNvSpPr/>
            <p:nvPr/>
          </p:nvSpPr>
          <p:spPr>
            <a:xfrm>
              <a:off x="6365197" y="3259433"/>
              <a:ext cx="168779" cy="25626"/>
            </a:xfrm>
            <a:custGeom>
              <a:rect b="b" l="l" r="r" t="t"/>
              <a:pathLst>
                <a:path extrusionOk="0" h="945" w="6224">
                  <a:moveTo>
                    <a:pt x="199" y="1"/>
                  </a:moveTo>
                  <a:lnTo>
                    <a:pt x="29" y="462"/>
                  </a:lnTo>
                  <a:cubicBezTo>
                    <a:pt x="0" y="540"/>
                    <a:pt x="47" y="627"/>
                    <a:pt x="126" y="650"/>
                  </a:cubicBezTo>
                  <a:cubicBezTo>
                    <a:pt x="835" y="848"/>
                    <a:pt x="1580" y="945"/>
                    <a:pt x="2327" y="945"/>
                  </a:cubicBezTo>
                  <a:cubicBezTo>
                    <a:pt x="3685" y="945"/>
                    <a:pt x="5050" y="624"/>
                    <a:pt x="6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p:nvPr/>
          </p:nvSpPr>
          <p:spPr>
            <a:xfrm>
              <a:off x="6182210" y="3002280"/>
              <a:ext cx="226404" cy="261575"/>
            </a:xfrm>
            <a:custGeom>
              <a:rect b="b" l="l" r="r" t="t"/>
              <a:pathLst>
                <a:path extrusionOk="0" h="9646" w="8349">
                  <a:moveTo>
                    <a:pt x="1076" y="1"/>
                  </a:moveTo>
                  <a:cubicBezTo>
                    <a:pt x="1005" y="1"/>
                    <a:pt x="939" y="52"/>
                    <a:pt x="922" y="122"/>
                  </a:cubicBezTo>
                  <a:cubicBezTo>
                    <a:pt x="0" y="3933"/>
                    <a:pt x="1981" y="7993"/>
                    <a:pt x="5525" y="9631"/>
                  </a:cubicBezTo>
                  <a:cubicBezTo>
                    <a:pt x="5547" y="9641"/>
                    <a:pt x="5570" y="9646"/>
                    <a:pt x="5593" y="9646"/>
                  </a:cubicBezTo>
                  <a:cubicBezTo>
                    <a:pt x="5656" y="9646"/>
                    <a:pt x="5716" y="9608"/>
                    <a:pt x="5740" y="9544"/>
                  </a:cubicBezTo>
                  <a:lnTo>
                    <a:pt x="8320" y="2537"/>
                  </a:lnTo>
                  <a:cubicBezTo>
                    <a:pt x="8349" y="2453"/>
                    <a:pt x="8304" y="2362"/>
                    <a:pt x="8218" y="2333"/>
                  </a:cubicBezTo>
                  <a:lnTo>
                    <a:pt x="1127" y="9"/>
                  </a:lnTo>
                  <a:cubicBezTo>
                    <a:pt x="1110" y="3"/>
                    <a:pt x="1093"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4"/>
            <p:cNvSpPr/>
            <p:nvPr/>
          </p:nvSpPr>
          <p:spPr>
            <a:xfrm>
              <a:off x="6381793" y="3195572"/>
              <a:ext cx="228112" cy="33626"/>
            </a:xfrm>
            <a:custGeom>
              <a:rect b="b" l="l" r="r" t="t"/>
              <a:pathLst>
                <a:path extrusionOk="0" h="1240" w="8412">
                  <a:moveTo>
                    <a:pt x="459" y="1"/>
                  </a:moveTo>
                  <a:lnTo>
                    <a:pt x="1" y="1240"/>
                  </a:lnTo>
                  <a:lnTo>
                    <a:pt x="7246" y="1240"/>
                  </a:lnTo>
                  <a:cubicBezTo>
                    <a:pt x="7673" y="871"/>
                    <a:pt x="8069" y="446"/>
                    <a:pt x="84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4"/>
            <p:cNvSpPr/>
            <p:nvPr/>
          </p:nvSpPr>
          <p:spPr>
            <a:xfrm>
              <a:off x="6218493" y="2830682"/>
              <a:ext cx="195382" cy="204276"/>
            </a:xfrm>
            <a:custGeom>
              <a:rect b="b" l="l" r="r" t="t"/>
              <a:pathLst>
                <a:path extrusionOk="0" h="7533" w="7205">
                  <a:moveTo>
                    <a:pt x="7049" y="0"/>
                  </a:moveTo>
                  <a:cubicBezTo>
                    <a:pt x="7043" y="0"/>
                    <a:pt x="7037" y="0"/>
                    <a:pt x="7031" y="1"/>
                  </a:cubicBezTo>
                  <a:cubicBezTo>
                    <a:pt x="5064" y="169"/>
                    <a:pt x="3236" y="1015"/>
                    <a:pt x="1824" y="2427"/>
                  </a:cubicBezTo>
                  <a:cubicBezTo>
                    <a:pt x="1057" y="3197"/>
                    <a:pt x="454" y="4090"/>
                    <a:pt x="38" y="5062"/>
                  </a:cubicBezTo>
                  <a:cubicBezTo>
                    <a:pt x="1" y="5151"/>
                    <a:pt x="43" y="5250"/>
                    <a:pt x="132" y="5279"/>
                  </a:cubicBezTo>
                  <a:lnTo>
                    <a:pt x="6995" y="7524"/>
                  </a:lnTo>
                  <a:cubicBezTo>
                    <a:pt x="7012" y="7530"/>
                    <a:pt x="7029" y="7532"/>
                    <a:pt x="7045" y="7532"/>
                  </a:cubicBezTo>
                  <a:cubicBezTo>
                    <a:pt x="7129" y="7532"/>
                    <a:pt x="7204" y="7464"/>
                    <a:pt x="7204" y="7375"/>
                  </a:cubicBezTo>
                  <a:lnTo>
                    <a:pt x="7204" y="158"/>
                  </a:lnTo>
                  <a:cubicBezTo>
                    <a:pt x="7204" y="72"/>
                    <a:pt x="7135" y="0"/>
                    <a:pt x="7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4"/>
            <p:cNvSpPr/>
            <p:nvPr/>
          </p:nvSpPr>
          <p:spPr>
            <a:xfrm>
              <a:off x="6405250" y="3134856"/>
              <a:ext cx="237766" cy="30561"/>
            </a:xfrm>
            <a:custGeom>
              <a:rect b="b" l="l" r="r" t="t"/>
              <a:pathLst>
                <a:path extrusionOk="0" h="1127" w="8768">
                  <a:moveTo>
                    <a:pt x="417" y="0"/>
                  </a:moveTo>
                  <a:lnTo>
                    <a:pt x="0" y="1127"/>
                  </a:lnTo>
                  <a:lnTo>
                    <a:pt x="8265" y="1127"/>
                  </a:lnTo>
                  <a:cubicBezTo>
                    <a:pt x="8461" y="765"/>
                    <a:pt x="8629" y="388"/>
                    <a:pt x="8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4"/>
            <p:cNvSpPr/>
            <p:nvPr/>
          </p:nvSpPr>
          <p:spPr>
            <a:xfrm>
              <a:off x="6427703" y="3072568"/>
              <a:ext cx="228248" cy="32053"/>
            </a:xfrm>
            <a:custGeom>
              <a:rect b="b" l="l" r="r" t="t"/>
              <a:pathLst>
                <a:path extrusionOk="0" h="1182" w="8417">
                  <a:moveTo>
                    <a:pt x="498" y="0"/>
                  </a:moveTo>
                  <a:cubicBezTo>
                    <a:pt x="459" y="0"/>
                    <a:pt x="427" y="24"/>
                    <a:pt x="414" y="58"/>
                  </a:cubicBezTo>
                  <a:lnTo>
                    <a:pt x="0" y="1182"/>
                  </a:lnTo>
                  <a:lnTo>
                    <a:pt x="8262" y="1182"/>
                  </a:lnTo>
                  <a:cubicBezTo>
                    <a:pt x="8330" y="851"/>
                    <a:pt x="8380" y="514"/>
                    <a:pt x="8408" y="173"/>
                  </a:cubicBezTo>
                  <a:cubicBezTo>
                    <a:pt x="8416" y="79"/>
                    <a:pt x="8340" y="0"/>
                    <a:pt x="82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4"/>
            <p:cNvSpPr/>
            <p:nvPr/>
          </p:nvSpPr>
          <p:spPr>
            <a:xfrm>
              <a:off x="6470168" y="2943734"/>
              <a:ext cx="26738" cy="76010"/>
            </a:xfrm>
            <a:custGeom>
              <a:rect b="b" l="l" r="r" t="t"/>
              <a:pathLst>
                <a:path extrusionOk="0" h="2803" w="986">
                  <a:moveTo>
                    <a:pt x="493" y="1"/>
                  </a:moveTo>
                  <a:cubicBezTo>
                    <a:pt x="253" y="1"/>
                    <a:pt x="14" y="165"/>
                    <a:pt x="1" y="492"/>
                  </a:cubicBezTo>
                  <a:lnTo>
                    <a:pt x="1" y="2312"/>
                  </a:lnTo>
                  <a:cubicBezTo>
                    <a:pt x="3" y="2582"/>
                    <a:pt x="223" y="2802"/>
                    <a:pt x="493" y="2802"/>
                  </a:cubicBezTo>
                  <a:cubicBezTo>
                    <a:pt x="765" y="2802"/>
                    <a:pt x="985" y="2582"/>
                    <a:pt x="985" y="2312"/>
                  </a:cubicBezTo>
                  <a:lnTo>
                    <a:pt x="985" y="492"/>
                  </a:lnTo>
                  <a:cubicBezTo>
                    <a:pt x="972" y="165"/>
                    <a:pt x="733" y="1"/>
                    <a:pt x="4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4"/>
            <p:cNvSpPr/>
            <p:nvPr/>
          </p:nvSpPr>
          <p:spPr>
            <a:xfrm>
              <a:off x="6524023" y="2913416"/>
              <a:ext cx="26792" cy="106328"/>
            </a:xfrm>
            <a:custGeom>
              <a:rect b="b" l="l" r="r" t="t"/>
              <a:pathLst>
                <a:path extrusionOk="0" h="3921" w="988">
                  <a:moveTo>
                    <a:pt x="494" y="0"/>
                  </a:moveTo>
                  <a:cubicBezTo>
                    <a:pt x="254" y="0"/>
                    <a:pt x="13" y="164"/>
                    <a:pt x="0" y="492"/>
                  </a:cubicBezTo>
                  <a:lnTo>
                    <a:pt x="0" y="3430"/>
                  </a:lnTo>
                  <a:cubicBezTo>
                    <a:pt x="5" y="3700"/>
                    <a:pt x="223" y="3920"/>
                    <a:pt x="495" y="3920"/>
                  </a:cubicBezTo>
                  <a:cubicBezTo>
                    <a:pt x="768" y="3920"/>
                    <a:pt x="988" y="3700"/>
                    <a:pt x="988" y="3430"/>
                  </a:cubicBezTo>
                  <a:lnTo>
                    <a:pt x="988" y="492"/>
                  </a:lnTo>
                  <a:cubicBezTo>
                    <a:pt x="975" y="164"/>
                    <a:pt x="734" y="0"/>
                    <a:pt x="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4"/>
            <p:cNvSpPr/>
            <p:nvPr/>
          </p:nvSpPr>
          <p:spPr>
            <a:xfrm>
              <a:off x="6577932" y="2872144"/>
              <a:ext cx="26738" cy="147601"/>
            </a:xfrm>
            <a:custGeom>
              <a:rect b="b" l="l" r="r" t="t"/>
              <a:pathLst>
                <a:path extrusionOk="0" h="5443" w="986">
                  <a:moveTo>
                    <a:pt x="493" y="0"/>
                  </a:moveTo>
                  <a:cubicBezTo>
                    <a:pt x="253" y="0"/>
                    <a:pt x="13" y="164"/>
                    <a:pt x="0" y="492"/>
                  </a:cubicBezTo>
                  <a:lnTo>
                    <a:pt x="0" y="4952"/>
                  </a:lnTo>
                  <a:cubicBezTo>
                    <a:pt x="3" y="5222"/>
                    <a:pt x="223" y="5442"/>
                    <a:pt x="495" y="5442"/>
                  </a:cubicBezTo>
                  <a:cubicBezTo>
                    <a:pt x="768" y="5442"/>
                    <a:pt x="985" y="5222"/>
                    <a:pt x="985" y="4952"/>
                  </a:cubicBezTo>
                  <a:lnTo>
                    <a:pt x="985" y="492"/>
                  </a:lnTo>
                  <a:cubicBezTo>
                    <a:pt x="972" y="164"/>
                    <a:pt x="732" y="0"/>
                    <a:pt x="4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3"/>
          <p:cNvSpPr txBox="1"/>
          <p:nvPr>
            <p:ph type="title"/>
          </p:nvPr>
        </p:nvSpPr>
        <p:spPr>
          <a:xfrm>
            <a:off x="456075" y="460019"/>
            <a:ext cx="4846200" cy="7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1.3. BUSINESS </a:t>
            </a:r>
            <a:r>
              <a:rPr b="1" lang="en"/>
              <a:t>SNAPSHOTS</a:t>
            </a:r>
            <a:endParaRPr b="1"/>
          </a:p>
        </p:txBody>
      </p:sp>
      <p:pic>
        <p:nvPicPr>
          <p:cNvPr id="373" name="Google Shape;373;p43"/>
          <p:cNvPicPr preferRelativeResize="0"/>
          <p:nvPr/>
        </p:nvPicPr>
        <p:blipFill rotWithShape="1">
          <a:blip r:embed="rId3">
            <a:alphaModFix/>
          </a:blip>
          <a:srcRect b="17617" l="0" r="0" t="8701"/>
          <a:stretch/>
        </p:blipFill>
        <p:spPr>
          <a:xfrm>
            <a:off x="693531" y="3612097"/>
            <a:ext cx="4371300" cy="750000"/>
          </a:xfrm>
          <a:prstGeom prst="roundRect">
            <a:avLst>
              <a:gd fmla="val 16667" name="adj"/>
            </a:avLst>
          </a:prstGeom>
          <a:noFill/>
          <a:ln>
            <a:noFill/>
          </a:ln>
          <a:effectLst>
            <a:outerShdw blurRad="100013" rotWithShape="0" algn="bl" dir="1920000" dist="57150">
              <a:srgbClr val="000000">
                <a:alpha val="19000"/>
              </a:srgbClr>
            </a:outerShdw>
          </a:effectLst>
        </p:spPr>
      </p:pic>
      <p:pic>
        <p:nvPicPr>
          <p:cNvPr descr="Masan Group được vinh danh 'Nơi làm việc tốt nhất châu Á 2023' - VnExpress  Kinh doanh" id="374" name="Google Shape;374;p43"/>
          <p:cNvPicPr preferRelativeResize="0"/>
          <p:nvPr/>
        </p:nvPicPr>
        <p:blipFill rotWithShape="1">
          <a:blip r:embed="rId4">
            <a:alphaModFix/>
          </a:blip>
          <a:srcRect b="10576" l="0" r="0" t="5811"/>
          <a:stretch/>
        </p:blipFill>
        <p:spPr>
          <a:xfrm>
            <a:off x="1398785" y="1891405"/>
            <a:ext cx="2224200" cy="1116900"/>
          </a:xfrm>
          <a:prstGeom prst="roundRect">
            <a:avLst>
              <a:gd fmla="val 16667" name="adj"/>
            </a:avLst>
          </a:prstGeom>
          <a:noFill/>
          <a:ln>
            <a:noFill/>
          </a:ln>
          <a:effectLst>
            <a:outerShdw blurRad="85725" rotWithShape="0" algn="bl" dir="1800000" dist="57150">
              <a:srgbClr val="000000">
                <a:alpha val="19000"/>
              </a:srgbClr>
            </a:outerShdw>
          </a:effectLst>
        </p:spPr>
      </p:pic>
      <p:pic>
        <p:nvPicPr>
          <p:cNvPr id="375" name="Google Shape;375;p43"/>
          <p:cNvPicPr preferRelativeResize="0"/>
          <p:nvPr/>
        </p:nvPicPr>
        <p:blipFill rotWithShape="1">
          <a:blip r:embed="rId5">
            <a:alphaModFix/>
          </a:blip>
          <a:srcRect b="7105" l="0" r="0" t="26116"/>
          <a:stretch/>
        </p:blipFill>
        <p:spPr>
          <a:xfrm>
            <a:off x="5920226" y="3327450"/>
            <a:ext cx="2348400" cy="975000"/>
          </a:xfrm>
          <a:prstGeom prst="roundRect">
            <a:avLst>
              <a:gd fmla="val 16667" name="adj"/>
            </a:avLst>
          </a:prstGeom>
          <a:noFill/>
          <a:ln>
            <a:noFill/>
          </a:ln>
          <a:effectLst>
            <a:outerShdw blurRad="85725" rotWithShape="0" algn="bl" dir="1740000" dist="57150">
              <a:srgbClr val="000000">
                <a:alpha val="17000"/>
              </a:srgbClr>
            </a:outerShdw>
          </a:effectLst>
        </p:spPr>
      </p:pic>
      <p:pic>
        <p:nvPicPr>
          <p:cNvPr id="376" name="Google Shape;376;p43"/>
          <p:cNvPicPr preferRelativeResize="0"/>
          <p:nvPr/>
        </p:nvPicPr>
        <p:blipFill rotWithShape="1">
          <a:blip r:embed="rId6">
            <a:alphaModFix/>
          </a:blip>
          <a:srcRect b="19002" l="0" r="0" t="13852"/>
          <a:stretch/>
        </p:blipFill>
        <p:spPr>
          <a:xfrm>
            <a:off x="5905175" y="2099750"/>
            <a:ext cx="2371500" cy="1116900"/>
          </a:xfrm>
          <a:prstGeom prst="roundRect">
            <a:avLst>
              <a:gd fmla="val 16667" name="adj"/>
            </a:avLst>
          </a:prstGeom>
          <a:noFill/>
          <a:ln>
            <a:noFill/>
          </a:ln>
          <a:effectLst>
            <a:outerShdw blurRad="85725" rotWithShape="0" algn="bl" dir="1740000" dist="57150">
              <a:srgbClr val="000000">
                <a:alpha val="17000"/>
              </a:srgbClr>
            </a:outerShdw>
          </a:effectLst>
        </p:spPr>
      </p:pic>
      <p:sp>
        <p:nvSpPr>
          <p:cNvPr id="377" name="Google Shape;377;p43"/>
          <p:cNvSpPr txBox="1"/>
          <p:nvPr/>
        </p:nvSpPr>
        <p:spPr>
          <a:xfrm>
            <a:off x="456075" y="3140540"/>
            <a:ext cx="4988100" cy="4155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dk1"/>
              </a:buClr>
              <a:buSzPts val="1500"/>
              <a:buFont typeface="Red Hat Text"/>
              <a:buChar char="●"/>
            </a:pPr>
            <a:r>
              <a:rPr lang="en" sz="1500">
                <a:solidFill>
                  <a:schemeClr val="dk1"/>
                </a:solidFill>
                <a:latin typeface="Red Hat Text"/>
                <a:ea typeface="Red Hat Text"/>
                <a:cs typeface="Red Hat Text"/>
                <a:sym typeface="Red Hat Text"/>
              </a:rPr>
              <a:t>Nearly 6,000 employees have a "Masan Way" spirit</a:t>
            </a:r>
            <a:endParaRPr sz="1500">
              <a:solidFill>
                <a:schemeClr val="dk1"/>
              </a:solidFill>
              <a:latin typeface="Red Hat Text"/>
              <a:ea typeface="Red Hat Text"/>
              <a:cs typeface="Red Hat Text"/>
              <a:sym typeface="Red Hat Text"/>
            </a:endParaRPr>
          </a:p>
        </p:txBody>
      </p:sp>
      <p:sp>
        <p:nvSpPr>
          <p:cNvPr id="378" name="Google Shape;378;p43"/>
          <p:cNvSpPr txBox="1"/>
          <p:nvPr/>
        </p:nvSpPr>
        <p:spPr>
          <a:xfrm>
            <a:off x="456075" y="1222026"/>
            <a:ext cx="4109700" cy="6465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dk1"/>
              </a:buClr>
              <a:buSzPts val="1500"/>
              <a:buFont typeface="Red Hat Text"/>
              <a:buChar char="●"/>
            </a:pPr>
            <a:r>
              <a:rPr lang="en" sz="1500">
                <a:solidFill>
                  <a:schemeClr val="dk1"/>
                </a:solidFill>
                <a:latin typeface="Red Hat Text"/>
                <a:ea typeface="Red Hat Text"/>
                <a:cs typeface="Red Hat Text"/>
                <a:sym typeface="Red Hat Text"/>
              </a:rPr>
              <a:t>Best Company to Work for in Asia 2023 </a:t>
            </a:r>
            <a:endParaRPr sz="1500">
              <a:solidFill>
                <a:schemeClr val="dk1"/>
              </a:solidFill>
              <a:latin typeface="Red Hat Text"/>
              <a:ea typeface="Red Hat Text"/>
              <a:cs typeface="Red Hat Text"/>
              <a:sym typeface="Red Hat Text"/>
            </a:endParaRPr>
          </a:p>
          <a:p>
            <a:pPr indent="0" lvl="0" marL="457200" rtl="0" algn="just">
              <a:spcBef>
                <a:spcPts val="0"/>
              </a:spcBef>
              <a:spcAft>
                <a:spcPts val="0"/>
              </a:spcAft>
              <a:buNone/>
            </a:pPr>
            <a:r>
              <a:rPr lang="en" sz="1500">
                <a:solidFill>
                  <a:schemeClr val="dk1"/>
                </a:solidFill>
                <a:latin typeface="Red Hat Text"/>
                <a:ea typeface="Red Hat Text"/>
                <a:cs typeface="Red Hat Text"/>
                <a:sym typeface="Red Hat Text"/>
              </a:rPr>
              <a:t>HR Asia Diversity, Equity, and Inclusion</a:t>
            </a:r>
            <a:endParaRPr sz="1500">
              <a:solidFill>
                <a:schemeClr val="dk1"/>
              </a:solidFill>
              <a:latin typeface="Red Hat Text"/>
              <a:ea typeface="Red Hat Text"/>
              <a:cs typeface="Red Hat Text"/>
              <a:sym typeface="Red Hat Text"/>
            </a:endParaRPr>
          </a:p>
        </p:txBody>
      </p:sp>
      <p:sp>
        <p:nvSpPr>
          <p:cNvPr id="379" name="Google Shape;379;p43"/>
          <p:cNvSpPr txBox="1"/>
          <p:nvPr/>
        </p:nvSpPr>
        <p:spPr>
          <a:xfrm>
            <a:off x="4987100" y="1222025"/>
            <a:ext cx="3524700" cy="8772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dk1"/>
              </a:buClr>
              <a:buSzPts val="1500"/>
              <a:buFont typeface="Red Hat Text"/>
              <a:buChar char="●"/>
            </a:pPr>
            <a:r>
              <a:rPr lang="en" sz="1500">
                <a:solidFill>
                  <a:schemeClr val="dk1"/>
                </a:solidFill>
                <a:latin typeface="Red Hat Text"/>
                <a:ea typeface="Red Hat Text"/>
                <a:cs typeface="Red Hat Text"/>
                <a:sym typeface="Red Hat Text"/>
              </a:rPr>
              <a:t>Activities are carried out to help employees develop and reach their full potential</a:t>
            </a:r>
            <a:endParaRPr sz="1500">
              <a:solidFill>
                <a:schemeClr val="dk1"/>
              </a:solidFill>
              <a:latin typeface="Red Hat Text"/>
              <a:ea typeface="Red Hat Text"/>
              <a:cs typeface="Red Hat Text"/>
              <a:sym typeface="Red Hat Text"/>
            </a:endParaRPr>
          </a:p>
        </p:txBody>
      </p:sp>
      <p:sp>
        <p:nvSpPr>
          <p:cNvPr id="380" name="Google Shape;380;p43"/>
          <p:cNvSpPr/>
          <p:nvPr/>
        </p:nvSpPr>
        <p:spPr>
          <a:xfrm>
            <a:off x="5617700" y="627575"/>
            <a:ext cx="28941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43"/>
          <p:cNvSpPr txBox="1"/>
          <p:nvPr>
            <p:ph type="title"/>
          </p:nvPr>
        </p:nvSpPr>
        <p:spPr>
          <a:xfrm rot="-411">
            <a:off x="5808575" y="561287"/>
            <a:ext cx="2512200" cy="55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lt1"/>
                </a:solidFill>
              </a:rPr>
              <a:t>EMPLOYEES</a:t>
            </a:r>
            <a:endParaRPr b="1" sz="2500">
              <a:solidFill>
                <a:schemeClr val="lt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4"/>
          <p:cNvPicPr preferRelativeResize="0"/>
          <p:nvPr/>
        </p:nvPicPr>
        <p:blipFill rotWithShape="1">
          <a:blip r:embed="rId3">
            <a:alphaModFix/>
          </a:blip>
          <a:srcRect b="60308" l="2977" r="80596" t="0"/>
          <a:stretch/>
        </p:blipFill>
        <p:spPr>
          <a:xfrm>
            <a:off x="536312" y="1908375"/>
            <a:ext cx="1034001" cy="1833901"/>
          </a:xfrm>
          <a:prstGeom prst="rect">
            <a:avLst/>
          </a:prstGeom>
          <a:noFill/>
          <a:ln>
            <a:noFill/>
          </a:ln>
        </p:spPr>
      </p:pic>
      <p:pic>
        <p:nvPicPr>
          <p:cNvPr id="387" name="Google Shape;387;p44"/>
          <p:cNvPicPr preferRelativeResize="0"/>
          <p:nvPr/>
        </p:nvPicPr>
        <p:blipFill rotWithShape="1">
          <a:blip r:embed="rId3">
            <a:alphaModFix/>
          </a:blip>
          <a:srcRect b="0" l="0" r="0" t="53073"/>
          <a:stretch/>
        </p:blipFill>
        <p:spPr>
          <a:xfrm>
            <a:off x="1800038" y="1908375"/>
            <a:ext cx="6807650" cy="2344600"/>
          </a:xfrm>
          <a:prstGeom prst="rect">
            <a:avLst/>
          </a:prstGeom>
          <a:noFill/>
          <a:ln>
            <a:noFill/>
          </a:ln>
        </p:spPr>
      </p:pic>
      <p:sp>
        <p:nvSpPr>
          <p:cNvPr id="388" name="Google Shape;388;p44"/>
          <p:cNvSpPr txBox="1"/>
          <p:nvPr/>
        </p:nvSpPr>
        <p:spPr>
          <a:xfrm>
            <a:off x="513800" y="854675"/>
            <a:ext cx="7957200" cy="8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dk1"/>
              </a:solidFill>
              <a:latin typeface="Red Hat Text"/>
              <a:ea typeface="Red Hat Text"/>
              <a:cs typeface="Red Hat Text"/>
              <a:sym typeface="Red Hat Text"/>
            </a:endParaRPr>
          </a:p>
          <a:p>
            <a:pPr indent="0" lvl="0" marL="0" rtl="0" algn="l">
              <a:spcBef>
                <a:spcPts val="0"/>
              </a:spcBef>
              <a:spcAft>
                <a:spcPts val="0"/>
              </a:spcAft>
              <a:buNone/>
            </a:pPr>
            <a:r>
              <a:rPr lang="en" sz="1500">
                <a:solidFill>
                  <a:schemeClr val="dk1"/>
                </a:solidFill>
                <a:latin typeface="Red Hat Text"/>
                <a:ea typeface="Red Hat Text"/>
                <a:cs typeface="Red Hat Text"/>
                <a:sym typeface="Red Hat Text"/>
              </a:rPr>
              <a:t>By the end of December 31, 2022, Masan Consumer has 5,866 employees, including 3,329 men (64%) and 1,882 women (36%), and this team is well-trained and highly qualified.</a:t>
            </a:r>
            <a:endParaRPr sz="1500">
              <a:solidFill>
                <a:schemeClr val="dk1"/>
              </a:solidFill>
              <a:latin typeface="Red Hat Text"/>
              <a:ea typeface="Red Hat Text"/>
              <a:cs typeface="Red Hat Text"/>
              <a:sym typeface="Red Hat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45"/>
          <p:cNvSpPr txBox="1"/>
          <p:nvPr>
            <p:ph type="title"/>
          </p:nvPr>
        </p:nvSpPr>
        <p:spPr>
          <a:xfrm>
            <a:off x="456075" y="460019"/>
            <a:ext cx="4846200" cy="7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1.3. BUSINESS </a:t>
            </a:r>
            <a:r>
              <a:rPr b="1" lang="en"/>
              <a:t>SNAPSHOTS</a:t>
            </a:r>
            <a:endParaRPr b="1"/>
          </a:p>
        </p:txBody>
      </p:sp>
      <p:sp>
        <p:nvSpPr>
          <p:cNvPr id="394" name="Google Shape;394;p45"/>
          <p:cNvSpPr txBox="1"/>
          <p:nvPr>
            <p:ph idx="1" type="subTitle"/>
          </p:nvPr>
        </p:nvSpPr>
        <p:spPr>
          <a:xfrm>
            <a:off x="456075" y="1069625"/>
            <a:ext cx="7881900" cy="65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p>
          <a:p>
            <a:pPr indent="-323850" lvl="0" marL="457200" rtl="0" algn="just">
              <a:lnSpc>
                <a:spcPct val="100000"/>
              </a:lnSpc>
              <a:spcBef>
                <a:spcPts val="0"/>
              </a:spcBef>
              <a:spcAft>
                <a:spcPts val="0"/>
              </a:spcAft>
              <a:buSzPts val="1500"/>
              <a:buChar char="●"/>
            </a:pPr>
            <a:r>
              <a:rPr b="1" lang="en" sz="1500"/>
              <a:t>Dominating market share</a:t>
            </a:r>
            <a:r>
              <a:rPr lang="en" sz="1500"/>
              <a:t> in many fast-moving consumer goods segments</a:t>
            </a:r>
            <a:endParaRPr/>
          </a:p>
        </p:txBody>
      </p:sp>
      <p:pic>
        <p:nvPicPr>
          <p:cNvPr id="395" name="Google Shape;395;p45"/>
          <p:cNvPicPr preferRelativeResize="0"/>
          <p:nvPr/>
        </p:nvPicPr>
        <p:blipFill>
          <a:blip r:embed="rId3">
            <a:alphaModFix/>
          </a:blip>
          <a:stretch>
            <a:fillRect/>
          </a:stretch>
        </p:blipFill>
        <p:spPr>
          <a:xfrm>
            <a:off x="1601400" y="1848975"/>
            <a:ext cx="5941200" cy="2741100"/>
          </a:xfrm>
          <a:prstGeom prst="roundRect">
            <a:avLst>
              <a:gd fmla="val 16667" name="adj"/>
            </a:avLst>
          </a:prstGeom>
          <a:noFill/>
          <a:ln cap="flat" cmpd="sng" w="9525">
            <a:solidFill>
              <a:schemeClr val="dk1"/>
            </a:solidFill>
            <a:prstDash val="solid"/>
            <a:round/>
            <a:headEnd len="sm" w="sm" type="none"/>
            <a:tailEnd len="sm" w="sm" type="none"/>
          </a:ln>
          <a:effectLst>
            <a:outerShdw blurRad="85725" rotWithShape="0" algn="bl" dir="1800000" dist="57150">
              <a:srgbClr val="000000">
                <a:alpha val="20000"/>
              </a:srgbClr>
            </a:outerShdw>
          </a:effectLst>
        </p:spPr>
      </p:pic>
      <p:sp>
        <p:nvSpPr>
          <p:cNvPr id="396" name="Google Shape;396;p45"/>
          <p:cNvSpPr/>
          <p:nvPr/>
        </p:nvSpPr>
        <p:spPr>
          <a:xfrm>
            <a:off x="5617700" y="627575"/>
            <a:ext cx="28941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45"/>
          <p:cNvSpPr txBox="1"/>
          <p:nvPr>
            <p:ph type="title"/>
          </p:nvPr>
        </p:nvSpPr>
        <p:spPr>
          <a:xfrm rot="-411">
            <a:off x="5808575" y="561287"/>
            <a:ext cx="2512200" cy="55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lt1"/>
                </a:solidFill>
              </a:rPr>
              <a:t>MARKETS</a:t>
            </a:r>
            <a:endParaRPr b="1" sz="2500">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46"/>
          <p:cNvPicPr preferRelativeResize="0"/>
          <p:nvPr/>
        </p:nvPicPr>
        <p:blipFill>
          <a:blip r:embed="rId3">
            <a:alphaModFix/>
          </a:blip>
          <a:stretch>
            <a:fillRect/>
          </a:stretch>
        </p:blipFill>
        <p:spPr>
          <a:xfrm>
            <a:off x="3749275" y="263487"/>
            <a:ext cx="4697149" cy="4616526"/>
          </a:xfrm>
          <a:prstGeom prst="rect">
            <a:avLst/>
          </a:prstGeom>
          <a:noFill/>
          <a:ln>
            <a:noFill/>
          </a:ln>
        </p:spPr>
      </p:pic>
      <p:sp>
        <p:nvSpPr>
          <p:cNvPr id="403" name="Google Shape;403;p46"/>
          <p:cNvSpPr txBox="1"/>
          <p:nvPr/>
        </p:nvSpPr>
        <p:spPr>
          <a:xfrm>
            <a:off x="434225" y="863250"/>
            <a:ext cx="2689500" cy="3417000"/>
          </a:xfrm>
          <a:prstGeom prst="rect">
            <a:avLst/>
          </a:prstGeom>
          <a:noFill/>
          <a:ln>
            <a:noFill/>
          </a:ln>
        </p:spPr>
        <p:txBody>
          <a:bodyPr anchorCtr="0" anchor="t" bIns="91425" lIns="91425" spcFirstLastPara="1" rIns="91425" wrap="square" tIns="91425">
            <a:spAutoFit/>
          </a:bodyPr>
          <a:lstStyle/>
          <a:p>
            <a:pPr indent="-323850" lvl="0" marL="457200" rtl="0" algn="just">
              <a:spcBef>
                <a:spcPts val="0"/>
              </a:spcBef>
              <a:spcAft>
                <a:spcPts val="0"/>
              </a:spcAft>
              <a:buClr>
                <a:schemeClr val="dk1"/>
              </a:buClr>
              <a:buSzPts val="1500"/>
              <a:buFont typeface="Red Hat Text"/>
              <a:buChar char="●"/>
            </a:pPr>
            <a:r>
              <a:rPr lang="en" sz="1500">
                <a:solidFill>
                  <a:schemeClr val="dk1"/>
                </a:solidFill>
                <a:latin typeface="Red Hat Text"/>
                <a:ea typeface="Red Hat Text"/>
                <a:cs typeface="Red Hat Text"/>
                <a:sym typeface="Red Hat Text"/>
              </a:rPr>
              <a:t>The largest market share in the </a:t>
            </a:r>
            <a:r>
              <a:rPr i="1" lang="en" sz="1500">
                <a:solidFill>
                  <a:schemeClr val="dk1"/>
                </a:solidFill>
                <a:latin typeface="Red Hat Text"/>
                <a:ea typeface="Red Hat Text"/>
                <a:cs typeface="Red Hat Text"/>
                <a:sym typeface="Red Hat Text"/>
              </a:rPr>
              <a:t>fish sauce industry</a:t>
            </a:r>
            <a:r>
              <a:rPr lang="en" sz="1500">
                <a:solidFill>
                  <a:schemeClr val="dk1"/>
                </a:solidFill>
                <a:latin typeface="Red Hat Text"/>
                <a:ea typeface="Red Hat Text"/>
                <a:cs typeface="Red Hat Text"/>
                <a:sym typeface="Red Hat Text"/>
              </a:rPr>
              <a:t>, second largest market share in the </a:t>
            </a:r>
            <a:r>
              <a:rPr i="1" lang="en" sz="1500">
                <a:solidFill>
                  <a:schemeClr val="dk1"/>
                </a:solidFill>
                <a:latin typeface="Red Hat Text"/>
                <a:ea typeface="Red Hat Text"/>
                <a:cs typeface="Red Hat Text"/>
                <a:sym typeface="Red Hat Text"/>
              </a:rPr>
              <a:t>instant noodle industry</a:t>
            </a:r>
            <a:r>
              <a:rPr lang="en" sz="1500">
                <a:solidFill>
                  <a:schemeClr val="dk1"/>
                </a:solidFill>
                <a:latin typeface="Red Hat Text"/>
                <a:ea typeface="Red Hat Text"/>
                <a:cs typeface="Red Hat Text"/>
                <a:sym typeface="Red Hat Text"/>
              </a:rPr>
              <a:t>, rank first in the </a:t>
            </a:r>
            <a:r>
              <a:rPr i="1" lang="en" sz="1500">
                <a:solidFill>
                  <a:schemeClr val="dk1"/>
                </a:solidFill>
                <a:latin typeface="Red Hat Text"/>
                <a:ea typeface="Red Hat Text"/>
                <a:cs typeface="Red Hat Text"/>
                <a:sym typeface="Red Hat Text"/>
              </a:rPr>
              <a:t>instant coffee industry</a:t>
            </a:r>
            <a:r>
              <a:rPr lang="en" sz="1500">
                <a:solidFill>
                  <a:schemeClr val="dk1"/>
                </a:solidFill>
                <a:latin typeface="Red Hat Text"/>
                <a:ea typeface="Red Hat Text"/>
                <a:cs typeface="Red Hat Text"/>
                <a:sym typeface="Red Hat Text"/>
              </a:rPr>
              <a:t>.</a:t>
            </a:r>
            <a:endParaRPr sz="1500">
              <a:solidFill>
                <a:schemeClr val="dk1"/>
              </a:solidFill>
              <a:latin typeface="Red Hat Text"/>
              <a:ea typeface="Red Hat Text"/>
              <a:cs typeface="Red Hat Text"/>
              <a:sym typeface="Red Hat Text"/>
            </a:endParaRPr>
          </a:p>
          <a:p>
            <a:pPr indent="0" lvl="0" marL="457200" rtl="0" algn="just">
              <a:spcBef>
                <a:spcPts val="0"/>
              </a:spcBef>
              <a:spcAft>
                <a:spcPts val="0"/>
              </a:spcAft>
              <a:buNone/>
            </a:pPr>
            <a:r>
              <a:t/>
            </a:r>
            <a:endParaRPr sz="1500">
              <a:solidFill>
                <a:schemeClr val="dk1"/>
              </a:solidFill>
              <a:latin typeface="Red Hat Text"/>
              <a:ea typeface="Red Hat Text"/>
              <a:cs typeface="Red Hat Text"/>
              <a:sym typeface="Red Hat Text"/>
            </a:endParaRPr>
          </a:p>
          <a:p>
            <a:pPr indent="-323850" lvl="0" marL="457200" rtl="0" algn="just">
              <a:spcBef>
                <a:spcPts val="0"/>
              </a:spcBef>
              <a:spcAft>
                <a:spcPts val="0"/>
              </a:spcAft>
              <a:buClr>
                <a:schemeClr val="dk1"/>
              </a:buClr>
              <a:buSzPts val="1500"/>
              <a:buFont typeface="Red Hat Text"/>
              <a:buChar char="●"/>
            </a:pPr>
            <a:r>
              <a:rPr b="1" lang="en" sz="1500">
                <a:solidFill>
                  <a:schemeClr val="dk1"/>
                </a:solidFill>
                <a:latin typeface="Red Hat Text"/>
                <a:ea typeface="Red Hat Text"/>
                <a:cs typeface="Red Hat Text"/>
                <a:sym typeface="Red Hat Text"/>
              </a:rPr>
              <a:t>Wide distribution network throughout Vietnam</a:t>
            </a:r>
            <a:r>
              <a:rPr lang="en" sz="1500">
                <a:solidFill>
                  <a:schemeClr val="dk1"/>
                </a:solidFill>
                <a:latin typeface="Red Hat Text"/>
                <a:ea typeface="Red Hat Text"/>
                <a:cs typeface="Red Hat Text"/>
                <a:sym typeface="Red Hat Text"/>
              </a:rPr>
              <a:t> with about 180,000 food sales points and 170,000 beverage sales points</a:t>
            </a:r>
            <a:endParaRPr sz="1600">
              <a:solidFill>
                <a:schemeClr val="dk1"/>
              </a:solidFill>
              <a:latin typeface="Red Hat Text"/>
              <a:ea typeface="Red Hat Text"/>
              <a:cs typeface="Red Hat Text"/>
              <a:sym typeface="Red Hat Tex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7"/>
          <p:cNvSpPr txBox="1"/>
          <p:nvPr>
            <p:ph type="title"/>
          </p:nvPr>
        </p:nvSpPr>
        <p:spPr>
          <a:xfrm>
            <a:off x="456075" y="460019"/>
            <a:ext cx="4846200" cy="7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1.3. BUSINESS </a:t>
            </a:r>
            <a:r>
              <a:rPr b="1" lang="en"/>
              <a:t>SNAPSHOTS</a:t>
            </a:r>
            <a:endParaRPr b="1"/>
          </a:p>
        </p:txBody>
      </p:sp>
      <p:sp>
        <p:nvSpPr>
          <p:cNvPr id="409" name="Google Shape;409;p47"/>
          <p:cNvSpPr txBox="1"/>
          <p:nvPr>
            <p:ph idx="1" type="subTitle"/>
          </p:nvPr>
        </p:nvSpPr>
        <p:spPr>
          <a:xfrm>
            <a:off x="456075" y="1069625"/>
            <a:ext cx="78819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p>
          <a:p>
            <a:pPr indent="-323850" lvl="0" marL="457200" rtl="0" algn="just">
              <a:lnSpc>
                <a:spcPct val="100000"/>
              </a:lnSpc>
              <a:spcBef>
                <a:spcPts val="0"/>
              </a:spcBef>
              <a:spcAft>
                <a:spcPts val="0"/>
              </a:spcAft>
              <a:buSzPts val="1500"/>
              <a:buChar char="●"/>
            </a:pPr>
            <a:r>
              <a:rPr lang="en" sz="1500"/>
              <a:t>Possessing a </a:t>
            </a:r>
            <a:r>
              <a:rPr b="1" lang="en" sz="1500"/>
              <a:t>widespread distribution system</a:t>
            </a:r>
            <a:r>
              <a:rPr lang="en" sz="1500"/>
              <a:t> with a large customer base</a:t>
            </a:r>
            <a:endParaRPr sz="1500"/>
          </a:p>
          <a:p>
            <a:pPr indent="-323850" lvl="0" marL="457200" rtl="0" algn="just">
              <a:spcBef>
                <a:spcPts val="0"/>
              </a:spcBef>
              <a:spcAft>
                <a:spcPts val="0"/>
              </a:spcAft>
              <a:buSzPts val="1500"/>
              <a:buChar char="●"/>
            </a:pPr>
            <a:r>
              <a:rPr b="1" lang="en" sz="1500"/>
              <a:t>Diverse product portfolio</a:t>
            </a:r>
            <a:endParaRPr b="1" sz="1500"/>
          </a:p>
        </p:txBody>
      </p:sp>
      <p:pic>
        <p:nvPicPr>
          <p:cNvPr id="410" name="Google Shape;410;p47"/>
          <p:cNvPicPr preferRelativeResize="0"/>
          <p:nvPr/>
        </p:nvPicPr>
        <p:blipFill rotWithShape="1">
          <a:blip r:embed="rId3">
            <a:alphaModFix/>
          </a:blip>
          <a:srcRect b="0" l="0" r="0" t="35716"/>
          <a:stretch/>
        </p:blipFill>
        <p:spPr>
          <a:xfrm>
            <a:off x="741375" y="2114250"/>
            <a:ext cx="7661251" cy="2361624"/>
          </a:xfrm>
          <a:prstGeom prst="rect">
            <a:avLst/>
          </a:prstGeom>
          <a:noFill/>
          <a:ln>
            <a:noFill/>
          </a:ln>
        </p:spPr>
      </p:pic>
      <p:sp>
        <p:nvSpPr>
          <p:cNvPr id="411" name="Google Shape;411;p47"/>
          <p:cNvSpPr/>
          <p:nvPr/>
        </p:nvSpPr>
        <p:spPr>
          <a:xfrm>
            <a:off x="5617700" y="627575"/>
            <a:ext cx="28941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47"/>
          <p:cNvSpPr txBox="1"/>
          <p:nvPr>
            <p:ph type="title"/>
          </p:nvPr>
        </p:nvSpPr>
        <p:spPr>
          <a:xfrm rot="-411">
            <a:off x="5808575" y="561287"/>
            <a:ext cx="2512200" cy="55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lt1"/>
                </a:solidFill>
              </a:rPr>
              <a:t>PRODUCTS</a:t>
            </a:r>
            <a:endParaRPr b="1" sz="2500">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48"/>
          <p:cNvSpPr txBox="1"/>
          <p:nvPr>
            <p:ph type="title"/>
          </p:nvPr>
        </p:nvSpPr>
        <p:spPr>
          <a:xfrm>
            <a:off x="456075" y="460019"/>
            <a:ext cx="4846200" cy="7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1.3. BUSINESS </a:t>
            </a:r>
            <a:r>
              <a:rPr b="1" lang="en"/>
              <a:t>SNAPSHOTS</a:t>
            </a:r>
            <a:endParaRPr b="1"/>
          </a:p>
        </p:txBody>
      </p:sp>
      <p:pic>
        <p:nvPicPr>
          <p:cNvPr id="418" name="Google Shape;418;p48"/>
          <p:cNvPicPr preferRelativeResize="0"/>
          <p:nvPr/>
        </p:nvPicPr>
        <p:blipFill>
          <a:blip r:embed="rId3">
            <a:alphaModFix/>
          </a:blip>
          <a:stretch>
            <a:fillRect/>
          </a:stretch>
        </p:blipFill>
        <p:spPr>
          <a:xfrm>
            <a:off x="741375" y="2269475"/>
            <a:ext cx="7661249" cy="1652608"/>
          </a:xfrm>
          <a:prstGeom prst="rect">
            <a:avLst/>
          </a:prstGeom>
          <a:noFill/>
          <a:ln>
            <a:noFill/>
          </a:ln>
        </p:spPr>
      </p:pic>
      <p:sp>
        <p:nvSpPr>
          <p:cNvPr id="419" name="Google Shape;419;p48"/>
          <p:cNvSpPr/>
          <p:nvPr/>
        </p:nvSpPr>
        <p:spPr>
          <a:xfrm>
            <a:off x="5617700" y="627575"/>
            <a:ext cx="28941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48"/>
          <p:cNvSpPr txBox="1"/>
          <p:nvPr>
            <p:ph type="title"/>
          </p:nvPr>
        </p:nvSpPr>
        <p:spPr>
          <a:xfrm rot="-411">
            <a:off x="5808575" y="561287"/>
            <a:ext cx="2512200" cy="55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lt1"/>
                </a:solidFill>
              </a:rPr>
              <a:t>PRODUCTS</a:t>
            </a:r>
            <a:endParaRPr b="1" sz="2500">
              <a:solidFill>
                <a:schemeClr val="lt1"/>
              </a:solidFill>
            </a:endParaRPr>
          </a:p>
        </p:txBody>
      </p:sp>
      <p:sp>
        <p:nvSpPr>
          <p:cNvPr id="421" name="Google Shape;421;p48"/>
          <p:cNvSpPr txBox="1"/>
          <p:nvPr>
            <p:ph idx="1" type="subTitle"/>
          </p:nvPr>
        </p:nvSpPr>
        <p:spPr>
          <a:xfrm>
            <a:off x="456075" y="1069625"/>
            <a:ext cx="78819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p>
          <a:p>
            <a:pPr indent="-323850" lvl="0" marL="457200" rtl="0" algn="just">
              <a:lnSpc>
                <a:spcPct val="100000"/>
              </a:lnSpc>
              <a:spcBef>
                <a:spcPts val="0"/>
              </a:spcBef>
              <a:spcAft>
                <a:spcPts val="0"/>
              </a:spcAft>
              <a:buSzPts val="1500"/>
              <a:buChar char="●"/>
            </a:pPr>
            <a:r>
              <a:rPr lang="en" sz="1500"/>
              <a:t>Possessing a </a:t>
            </a:r>
            <a:r>
              <a:rPr b="1" lang="en" sz="1500"/>
              <a:t>widespread distribution system</a:t>
            </a:r>
            <a:r>
              <a:rPr lang="en" sz="1500"/>
              <a:t> with a large customer base</a:t>
            </a:r>
            <a:endParaRPr sz="1500"/>
          </a:p>
          <a:p>
            <a:pPr indent="-323850" lvl="0" marL="457200" rtl="0" algn="just">
              <a:spcBef>
                <a:spcPts val="0"/>
              </a:spcBef>
              <a:spcAft>
                <a:spcPts val="0"/>
              </a:spcAft>
              <a:buSzPts val="1500"/>
              <a:buChar char="●"/>
            </a:pPr>
            <a:r>
              <a:rPr b="1" lang="en" sz="1500"/>
              <a:t>Diverse product portfolio</a:t>
            </a:r>
            <a:endParaRPr b="1" sz="1500"/>
          </a:p>
          <a:p>
            <a:pPr indent="-323850" lvl="0" marL="457200" rtl="0" algn="just">
              <a:spcBef>
                <a:spcPts val="0"/>
              </a:spcBef>
              <a:spcAft>
                <a:spcPts val="0"/>
              </a:spcAft>
              <a:buSzPts val="1500"/>
              <a:buChar char="●"/>
            </a:pPr>
            <a:r>
              <a:rPr lang="en" sz="1500"/>
              <a:t>Own </a:t>
            </a:r>
            <a:r>
              <a:rPr b="1" lang="en" sz="1500"/>
              <a:t>strong brands</a:t>
            </a:r>
            <a:endParaRPr b="1" sz="1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5000">
              <a:srgbClr val="D0D0D0"/>
            </a:gs>
            <a:gs pos="50000">
              <a:schemeClr val="lt2"/>
            </a:gs>
            <a:gs pos="75000">
              <a:schemeClr val="dk2"/>
            </a:gs>
            <a:gs pos="100000">
              <a:schemeClr val="lt2"/>
            </a:gs>
          </a:gsLst>
          <a:lin ang="2700006" scaled="0"/>
        </a:gradFill>
      </p:bgPr>
    </p:bg>
    <p:spTree>
      <p:nvGrpSpPr>
        <p:cNvPr id="425" name="Shape 425"/>
        <p:cNvGrpSpPr/>
        <p:nvPr/>
      </p:nvGrpSpPr>
      <p:grpSpPr>
        <a:xfrm>
          <a:off x="0" y="0"/>
          <a:ext cx="0" cy="0"/>
          <a:chOff x="0" y="0"/>
          <a:chExt cx="0" cy="0"/>
        </a:xfrm>
      </p:grpSpPr>
      <p:sp>
        <p:nvSpPr>
          <p:cNvPr id="426" name="Google Shape;426;p49"/>
          <p:cNvSpPr/>
          <p:nvPr/>
        </p:nvSpPr>
        <p:spPr>
          <a:xfrm>
            <a:off x="537154" y="315825"/>
            <a:ext cx="1974900" cy="1166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427" name="Google Shape;427;p49"/>
          <p:cNvCxnSpPr>
            <a:stCxn id="428" idx="4"/>
            <a:endCxn id="429" idx="0"/>
          </p:cNvCxnSpPr>
          <p:nvPr/>
        </p:nvCxnSpPr>
        <p:spPr>
          <a:xfrm flipH="1" rot="-5400000">
            <a:off x="3590550" y="3033877"/>
            <a:ext cx="390600" cy="1503600"/>
          </a:xfrm>
          <a:prstGeom prst="curvedConnector3">
            <a:avLst>
              <a:gd fmla="val 50001" name="adj1"/>
            </a:avLst>
          </a:prstGeom>
          <a:noFill/>
          <a:ln cap="flat" cmpd="sng" w="9525">
            <a:solidFill>
              <a:schemeClr val="dk1"/>
            </a:solidFill>
            <a:prstDash val="solid"/>
            <a:round/>
            <a:headEnd len="med" w="med" type="none"/>
            <a:tailEnd len="med" w="med" type="none"/>
          </a:ln>
        </p:spPr>
      </p:cxnSp>
      <p:cxnSp>
        <p:nvCxnSpPr>
          <p:cNvPr id="430" name="Google Shape;430;p49"/>
          <p:cNvCxnSpPr>
            <a:stCxn id="429" idx="4"/>
            <a:endCxn id="431" idx="6"/>
          </p:cNvCxnSpPr>
          <p:nvPr/>
        </p:nvCxnSpPr>
        <p:spPr>
          <a:xfrm rot="-5400000">
            <a:off x="5483700" y="3071238"/>
            <a:ext cx="525300" cy="2417400"/>
          </a:xfrm>
          <a:prstGeom prst="curvedConnector4">
            <a:avLst>
              <a:gd fmla="val -38161" name="adj1"/>
              <a:gd fmla="val 108478" name="adj2"/>
            </a:avLst>
          </a:prstGeom>
          <a:noFill/>
          <a:ln cap="flat" cmpd="sng" w="9525">
            <a:solidFill>
              <a:schemeClr val="dk1"/>
            </a:solidFill>
            <a:prstDash val="solid"/>
            <a:round/>
            <a:headEnd len="med" w="med" type="none"/>
            <a:tailEnd len="med" w="med" type="none"/>
          </a:ln>
        </p:spPr>
      </p:cxnSp>
      <p:cxnSp>
        <p:nvCxnSpPr>
          <p:cNvPr id="432" name="Google Shape;432;p49"/>
          <p:cNvCxnSpPr>
            <a:stCxn id="431" idx="2"/>
            <a:endCxn id="433" idx="0"/>
          </p:cNvCxnSpPr>
          <p:nvPr/>
        </p:nvCxnSpPr>
        <p:spPr>
          <a:xfrm flipH="1" rot="10800000">
            <a:off x="6393400" y="3327750"/>
            <a:ext cx="1313700" cy="689400"/>
          </a:xfrm>
          <a:prstGeom prst="curvedConnector4">
            <a:avLst>
              <a:gd fmla="val -18126" name="adj1"/>
              <a:gd fmla="val 134544" name="adj2"/>
            </a:avLst>
          </a:prstGeom>
          <a:noFill/>
          <a:ln cap="flat" cmpd="sng" w="9525">
            <a:solidFill>
              <a:schemeClr val="dk1"/>
            </a:solidFill>
            <a:prstDash val="solid"/>
            <a:round/>
            <a:headEnd len="med" w="med" type="none"/>
            <a:tailEnd len="med" w="med" type="none"/>
          </a:ln>
        </p:spPr>
      </p:cxnSp>
      <p:sp>
        <p:nvSpPr>
          <p:cNvPr id="434" name="Google Shape;434;p49"/>
          <p:cNvSpPr txBox="1"/>
          <p:nvPr>
            <p:ph type="title"/>
          </p:nvPr>
        </p:nvSpPr>
        <p:spPr>
          <a:xfrm>
            <a:off x="767250" y="271438"/>
            <a:ext cx="1514700" cy="125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431" name="Google Shape;431;p49"/>
          <p:cNvSpPr/>
          <p:nvPr/>
        </p:nvSpPr>
        <p:spPr>
          <a:xfrm>
            <a:off x="6393400" y="3736350"/>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49"/>
          <p:cNvSpPr/>
          <p:nvPr/>
        </p:nvSpPr>
        <p:spPr>
          <a:xfrm>
            <a:off x="4256850" y="3980988"/>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5" name="Google Shape;435;p49"/>
          <p:cNvGrpSpPr/>
          <p:nvPr/>
        </p:nvGrpSpPr>
        <p:grpSpPr>
          <a:xfrm>
            <a:off x="4363637" y="4079138"/>
            <a:ext cx="348032" cy="365403"/>
            <a:chOff x="7695245" y="3375304"/>
            <a:chExt cx="433037" cy="454651"/>
          </a:xfrm>
        </p:grpSpPr>
        <p:sp>
          <p:nvSpPr>
            <p:cNvPr id="436" name="Google Shape;436;p49"/>
            <p:cNvSpPr/>
            <p:nvPr/>
          </p:nvSpPr>
          <p:spPr>
            <a:xfrm>
              <a:off x="7882760" y="3438894"/>
              <a:ext cx="31022" cy="32839"/>
            </a:xfrm>
            <a:custGeom>
              <a:rect b="b" l="l" r="r" t="t"/>
              <a:pathLst>
                <a:path extrusionOk="0" h="1211" w="1144">
                  <a:moveTo>
                    <a:pt x="1" y="0"/>
                  </a:moveTo>
                  <a:lnTo>
                    <a:pt x="1" y="0"/>
                  </a:lnTo>
                  <a:cubicBezTo>
                    <a:pt x="397" y="267"/>
                    <a:pt x="669" y="707"/>
                    <a:pt x="716" y="1210"/>
                  </a:cubicBezTo>
                  <a:lnTo>
                    <a:pt x="952" y="982"/>
                  </a:lnTo>
                  <a:cubicBezTo>
                    <a:pt x="1091" y="844"/>
                    <a:pt x="1143" y="634"/>
                    <a:pt x="1083" y="448"/>
                  </a:cubicBezTo>
                  <a:cubicBezTo>
                    <a:pt x="1020" y="259"/>
                    <a:pt x="855" y="123"/>
                    <a:pt x="664" y="94"/>
                  </a:cubicBezTo>
                  <a:lnTo>
                    <a:pt x="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9"/>
            <p:cNvSpPr/>
            <p:nvPr/>
          </p:nvSpPr>
          <p:spPr>
            <a:xfrm>
              <a:off x="7739364" y="3459530"/>
              <a:ext cx="327769" cy="370425"/>
            </a:xfrm>
            <a:custGeom>
              <a:rect b="b" l="l" r="r" t="t"/>
              <a:pathLst>
                <a:path extrusionOk="0" h="13660" w="12087">
                  <a:moveTo>
                    <a:pt x="4361" y="0"/>
                  </a:moveTo>
                  <a:cubicBezTo>
                    <a:pt x="4068" y="0"/>
                    <a:pt x="3774" y="200"/>
                    <a:pt x="3757" y="601"/>
                  </a:cubicBezTo>
                  <a:lnTo>
                    <a:pt x="3757" y="7739"/>
                  </a:lnTo>
                  <a:cubicBezTo>
                    <a:pt x="3757" y="7972"/>
                    <a:pt x="3602" y="8177"/>
                    <a:pt x="3379" y="8239"/>
                  </a:cubicBezTo>
                  <a:cubicBezTo>
                    <a:pt x="3332" y="8253"/>
                    <a:pt x="3284" y="8260"/>
                    <a:pt x="3236" y="8260"/>
                  </a:cubicBezTo>
                  <a:cubicBezTo>
                    <a:pt x="3060" y="8260"/>
                    <a:pt x="2892" y="8169"/>
                    <a:pt x="2795" y="8014"/>
                  </a:cubicBezTo>
                  <a:lnTo>
                    <a:pt x="1839" y="6482"/>
                  </a:lnTo>
                  <a:cubicBezTo>
                    <a:pt x="1658" y="6194"/>
                    <a:pt x="1376" y="5989"/>
                    <a:pt x="1043" y="5916"/>
                  </a:cubicBezTo>
                  <a:cubicBezTo>
                    <a:pt x="947" y="5894"/>
                    <a:pt x="849" y="5883"/>
                    <a:pt x="752" y="5883"/>
                  </a:cubicBezTo>
                  <a:cubicBezTo>
                    <a:pt x="516" y="5883"/>
                    <a:pt x="283" y="5948"/>
                    <a:pt x="79" y="6076"/>
                  </a:cubicBezTo>
                  <a:lnTo>
                    <a:pt x="0" y="6126"/>
                  </a:lnTo>
                  <a:cubicBezTo>
                    <a:pt x="600" y="7220"/>
                    <a:pt x="2167" y="10110"/>
                    <a:pt x="2905" y="11694"/>
                  </a:cubicBezTo>
                  <a:cubicBezTo>
                    <a:pt x="2918" y="11723"/>
                    <a:pt x="2932" y="11749"/>
                    <a:pt x="2945" y="11778"/>
                  </a:cubicBezTo>
                  <a:cubicBezTo>
                    <a:pt x="3495" y="12918"/>
                    <a:pt x="4684" y="13659"/>
                    <a:pt x="5967" y="13659"/>
                  </a:cubicBezTo>
                  <a:lnTo>
                    <a:pt x="8613" y="13659"/>
                  </a:lnTo>
                  <a:cubicBezTo>
                    <a:pt x="8634" y="13659"/>
                    <a:pt x="8654" y="13660"/>
                    <a:pt x="8675" y="13660"/>
                  </a:cubicBezTo>
                  <a:cubicBezTo>
                    <a:pt x="10485" y="13660"/>
                    <a:pt x="12073" y="12067"/>
                    <a:pt x="12055" y="10251"/>
                  </a:cubicBezTo>
                  <a:lnTo>
                    <a:pt x="12086" y="6618"/>
                  </a:lnTo>
                  <a:lnTo>
                    <a:pt x="12086" y="5746"/>
                  </a:lnTo>
                  <a:cubicBezTo>
                    <a:pt x="12086" y="5376"/>
                    <a:pt x="11788" y="5080"/>
                    <a:pt x="11421" y="5080"/>
                  </a:cubicBezTo>
                  <a:cubicBezTo>
                    <a:pt x="11054" y="5080"/>
                    <a:pt x="10758" y="5379"/>
                    <a:pt x="10758" y="5746"/>
                  </a:cubicBezTo>
                  <a:lnTo>
                    <a:pt x="10758" y="6623"/>
                  </a:lnTo>
                  <a:cubicBezTo>
                    <a:pt x="10745" y="6968"/>
                    <a:pt x="10491" y="7140"/>
                    <a:pt x="10237" y="7140"/>
                  </a:cubicBezTo>
                  <a:cubicBezTo>
                    <a:pt x="9982" y="7140"/>
                    <a:pt x="9728" y="6968"/>
                    <a:pt x="9713" y="6623"/>
                  </a:cubicBezTo>
                  <a:lnTo>
                    <a:pt x="9713" y="4777"/>
                  </a:lnTo>
                  <a:cubicBezTo>
                    <a:pt x="9695" y="4334"/>
                    <a:pt x="9372" y="4113"/>
                    <a:pt x="9049" y="4113"/>
                  </a:cubicBezTo>
                  <a:cubicBezTo>
                    <a:pt x="8725" y="4113"/>
                    <a:pt x="8401" y="4335"/>
                    <a:pt x="8383" y="4777"/>
                  </a:cubicBezTo>
                  <a:lnTo>
                    <a:pt x="8383" y="6623"/>
                  </a:lnTo>
                  <a:cubicBezTo>
                    <a:pt x="8369" y="6968"/>
                    <a:pt x="8116" y="7140"/>
                    <a:pt x="7862" y="7140"/>
                  </a:cubicBezTo>
                  <a:cubicBezTo>
                    <a:pt x="7608" y="7140"/>
                    <a:pt x="7354" y="6968"/>
                    <a:pt x="7340" y="6623"/>
                  </a:cubicBezTo>
                  <a:lnTo>
                    <a:pt x="7340" y="4219"/>
                  </a:lnTo>
                  <a:cubicBezTo>
                    <a:pt x="7322" y="3778"/>
                    <a:pt x="6999" y="3558"/>
                    <a:pt x="6675" y="3558"/>
                  </a:cubicBezTo>
                  <a:cubicBezTo>
                    <a:pt x="6352" y="3558"/>
                    <a:pt x="6028" y="3778"/>
                    <a:pt x="6009" y="4219"/>
                  </a:cubicBezTo>
                  <a:lnTo>
                    <a:pt x="6009" y="6623"/>
                  </a:lnTo>
                  <a:cubicBezTo>
                    <a:pt x="5996" y="6968"/>
                    <a:pt x="5743" y="7140"/>
                    <a:pt x="5489" y="7140"/>
                  </a:cubicBezTo>
                  <a:cubicBezTo>
                    <a:pt x="5235" y="7140"/>
                    <a:pt x="4980" y="6968"/>
                    <a:pt x="4964" y="6623"/>
                  </a:cubicBezTo>
                  <a:lnTo>
                    <a:pt x="4964" y="601"/>
                  </a:lnTo>
                  <a:cubicBezTo>
                    <a:pt x="4948" y="200"/>
                    <a:pt x="4655" y="0"/>
                    <a:pt x="43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9"/>
            <p:cNvSpPr/>
            <p:nvPr/>
          </p:nvSpPr>
          <p:spPr>
            <a:xfrm>
              <a:off x="7695245" y="3375304"/>
              <a:ext cx="148278" cy="204412"/>
            </a:xfrm>
            <a:custGeom>
              <a:rect b="b" l="l" r="r" t="t"/>
              <a:pathLst>
                <a:path extrusionOk="0" h="7538" w="5468">
                  <a:moveTo>
                    <a:pt x="4087" y="1"/>
                  </a:moveTo>
                  <a:cubicBezTo>
                    <a:pt x="3888" y="1"/>
                    <a:pt x="3707" y="111"/>
                    <a:pt x="3618" y="291"/>
                  </a:cubicBezTo>
                  <a:lnTo>
                    <a:pt x="2730" y="2088"/>
                  </a:lnTo>
                  <a:cubicBezTo>
                    <a:pt x="2701" y="2149"/>
                    <a:pt x="2646" y="2191"/>
                    <a:pt x="2581" y="2201"/>
                  </a:cubicBezTo>
                  <a:lnTo>
                    <a:pt x="601" y="2489"/>
                  </a:lnTo>
                  <a:cubicBezTo>
                    <a:pt x="171" y="2552"/>
                    <a:pt x="1" y="3084"/>
                    <a:pt x="318" y="3385"/>
                  </a:cubicBezTo>
                  <a:lnTo>
                    <a:pt x="1743" y="4773"/>
                  </a:lnTo>
                  <a:cubicBezTo>
                    <a:pt x="1787" y="4820"/>
                    <a:pt x="1811" y="4886"/>
                    <a:pt x="1800" y="4951"/>
                  </a:cubicBezTo>
                  <a:lnTo>
                    <a:pt x="1465" y="6913"/>
                  </a:lnTo>
                  <a:cubicBezTo>
                    <a:pt x="1403" y="7258"/>
                    <a:pt x="1672" y="7537"/>
                    <a:pt x="1976" y="7537"/>
                  </a:cubicBezTo>
                  <a:cubicBezTo>
                    <a:pt x="2056" y="7537"/>
                    <a:pt x="2138" y="7518"/>
                    <a:pt x="2217" y="7477"/>
                  </a:cubicBezTo>
                  <a:lnTo>
                    <a:pt x="3993" y="6541"/>
                  </a:lnTo>
                  <a:cubicBezTo>
                    <a:pt x="4022" y="6527"/>
                    <a:pt x="4053" y="6520"/>
                    <a:pt x="4085" y="6520"/>
                  </a:cubicBezTo>
                  <a:cubicBezTo>
                    <a:pt x="4116" y="6520"/>
                    <a:pt x="4149" y="6527"/>
                    <a:pt x="4179" y="6541"/>
                  </a:cubicBezTo>
                  <a:lnTo>
                    <a:pt x="4341" y="6628"/>
                  </a:lnTo>
                  <a:lnTo>
                    <a:pt x="4341" y="3705"/>
                  </a:lnTo>
                  <a:cubicBezTo>
                    <a:pt x="4341" y="2976"/>
                    <a:pt x="4813" y="2361"/>
                    <a:pt x="5467" y="2141"/>
                  </a:cubicBezTo>
                  <a:lnTo>
                    <a:pt x="4556" y="291"/>
                  </a:lnTo>
                  <a:cubicBezTo>
                    <a:pt x="4467" y="116"/>
                    <a:pt x="4286" y="1"/>
                    <a:pt x="408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9"/>
            <p:cNvSpPr/>
            <p:nvPr/>
          </p:nvSpPr>
          <p:spPr>
            <a:xfrm>
              <a:off x="7992314" y="3375304"/>
              <a:ext cx="135967" cy="128428"/>
            </a:xfrm>
            <a:custGeom>
              <a:rect b="b" l="l" r="r" t="t"/>
              <a:pathLst>
                <a:path extrusionOk="0" h="4736" w="5014">
                  <a:moveTo>
                    <a:pt x="2508" y="0"/>
                  </a:moveTo>
                  <a:cubicBezTo>
                    <a:pt x="2377" y="0"/>
                    <a:pt x="2245" y="68"/>
                    <a:pt x="2179" y="202"/>
                  </a:cubicBezTo>
                  <a:lnTo>
                    <a:pt x="1648" y="1282"/>
                  </a:lnTo>
                  <a:cubicBezTo>
                    <a:pt x="1629" y="1324"/>
                    <a:pt x="1585" y="1352"/>
                    <a:pt x="1540" y="1360"/>
                  </a:cubicBezTo>
                  <a:lnTo>
                    <a:pt x="359" y="1530"/>
                  </a:lnTo>
                  <a:cubicBezTo>
                    <a:pt x="252" y="1546"/>
                    <a:pt x="149" y="1604"/>
                    <a:pt x="92" y="1701"/>
                  </a:cubicBezTo>
                  <a:cubicBezTo>
                    <a:pt x="0" y="1850"/>
                    <a:pt x="26" y="2041"/>
                    <a:pt x="149" y="2159"/>
                  </a:cubicBezTo>
                  <a:lnTo>
                    <a:pt x="1009" y="2997"/>
                  </a:lnTo>
                  <a:cubicBezTo>
                    <a:pt x="1043" y="3029"/>
                    <a:pt x="1058" y="3079"/>
                    <a:pt x="1053" y="3123"/>
                  </a:cubicBezTo>
                  <a:lnTo>
                    <a:pt x="849" y="4299"/>
                  </a:lnTo>
                  <a:cubicBezTo>
                    <a:pt x="830" y="4412"/>
                    <a:pt x="859" y="4524"/>
                    <a:pt x="930" y="4611"/>
                  </a:cubicBezTo>
                  <a:cubicBezTo>
                    <a:pt x="1003" y="4693"/>
                    <a:pt x="1103" y="4735"/>
                    <a:pt x="1203" y="4735"/>
                  </a:cubicBezTo>
                  <a:cubicBezTo>
                    <a:pt x="1262" y="4735"/>
                    <a:pt x="1321" y="4721"/>
                    <a:pt x="1375" y="4692"/>
                  </a:cubicBezTo>
                  <a:lnTo>
                    <a:pt x="2441" y="4132"/>
                  </a:lnTo>
                  <a:cubicBezTo>
                    <a:pt x="2462" y="4121"/>
                    <a:pt x="2485" y="4116"/>
                    <a:pt x="2508" y="4116"/>
                  </a:cubicBezTo>
                  <a:cubicBezTo>
                    <a:pt x="2531" y="4116"/>
                    <a:pt x="2554" y="4121"/>
                    <a:pt x="2575" y="4132"/>
                  </a:cubicBezTo>
                  <a:lnTo>
                    <a:pt x="3639" y="4692"/>
                  </a:lnTo>
                  <a:cubicBezTo>
                    <a:pt x="3693" y="4720"/>
                    <a:pt x="3752" y="4734"/>
                    <a:pt x="3811" y="4734"/>
                  </a:cubicBezTo>
                  <a:cubicBezTo>
                    <a:pt x="3915" y="4734"/>
                    <a:pt x="4018" y="4690"/>
                    <a:pt x="4092" y="4603"/>
                  </a:cubicBezTo>
                  <a:cubicBezTo>
                    <a:pt x="4162" y="4519"/>
                    <a:pt x="4189" y="4407"/>
                    <a:pt x="4170" y="4299"/>
                  </a:cubicBezTo>
                  <a:lnTo>
                    <a:pt x="3966" y="3123"/>
                  </a:lnTo>
                  <a:cubicBezTo>
                    <a:pt x="3961" y="3079"/>
                    <a:pt x="3974" y="3029"/>
                    <a:pt x="4008" y="2997"/>
                  </a:cubicBezTo>
                  <a:lnTo>
                    <a:pt x="4867" y="2159"/>
                  </a:lnTo>
                  <a:cubicBezTo>
                    <a:pt x="4988" y="2041"/>
                    <a:pt x="5014" y="1850"/>
                    <a:pt x="4922" y="1701"/>
                  </a:cubicBezTo>
                  <a:cubicBezTo>
                    <a:pt x="4864" y="1604"/>
                    <a:pt x="4765" y="1546"/>
                    <a:pt x="4657" y="1530"/>
                  </a:cubicBezTo>
                  <a:lnTo>
                    <a:pt x="3476" y="1360"/>
                  </a:lnTo>
                  <a:cubicBezTo>
                    <a:pt x="3429" y="1352"/>
                    <a:pt x="3387" y="1324"/>
                    <a:pt x="3369" y="1282"/>
                  </a:cubicBezTo>
                  <a:lnTo>
                    <a:pt x="2837" y="202"/>
                  </a:lnTo>
                  <a:cubicBezTo>
                    <a:pt x="2771" y="68"/>
                    <a:pt x="2640" y="0"/>
                    <a:pt x="250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49"/>
          <p:cNvGrpSpPr/>
          <p:nvPr/>
        </p:nvGrpSpPr>
        <p:grpSpPr>
          <a:xfrm>
            <a:off x="6490376" y="3834484"/>
            <a:ext cx="367624" cy="365357"/>
            <a:chOff x="4714190" y="3375331"/>
            <a:chExt cx="457415" cy="454594"/>
          </a:xfrm>
        </p:grpSpPr>
        <p:sp>
          <p:nvSpPr>
            <p:cNvPr id="441" name="Google Shape;441;p49"/>
            <p:cNvSpPr/>
            <p:nvPr/>
          </p:nvSpPr>
          <p:spPr>
            <a:xfrm>
              <a:off x="5062403" y="3375331"/>
              <a:ext cx="109202" cy="101284"/>
            </a:xfrm>
            <a:custGeom>
              <a:rect b="b" l="l" r="r" t="t"/>
              <a:pathLst>
                <a:path extrusionOk="0" h="3735" w="4027">
                  <a:moveTo>
                    <a:pt x="2045" y="0"/>
                  </a:moveTo>
                  <a:cubicBezTo>
                    <a:pt x="1926" y="0"/>
                    <a:pt x="1806" y="61"/>
                    <a:pt x="1747" y="183"/>
                  </a:cubicBezTo>
                  <a:lnTo>
                    <a:pt x="1360" y="969"/>
                  </a:lnTo>
                  <a:cubicBezTo>
                    <a:pt x="1336" y="1011"/>
                    <a:pt x="1297" y="1045"/>
                    <a:pt x="1247" y="1050"/>
                  </a:cubicBezTo>
                  <a:lnTo>
                    <a:pt x="385" y="1176"/>
                  </a:lnTo>
                  <a:cubicBezTo>
                    <a:pt x="110" y="1207"/>
                    <a:pt x="0" y="1550"/>
                    <a:pt x="197" y="1739"/>
                  </a:cubicBezTo>
                  <a:lnTo>
                    <a:pt x="828" y="2355"/>
                  </a:lnTo>
                  <a:cubicBezTo>
                    <a:pt x="865" y="2386"/>
                    <a:pt x="880" y="2436"/>
                    <a:pt x="870" y="2486"/>
                  </a:cubicBezTo>
                  <a:lnTo>
                    <a:pt x="723" y="3339"/>
                  </a:lnTo>
                  <a:cubicBezTo>
                    <a:pt x="707" y="3439"/>
                    <a:pt x="731" y="3546"/>
                    <a:pt x="799" y="3620"/>
                  </a:cubicBezTo>
                  <a:cubicBezTo>
                    <a:pt x="864" y="3695"/>
                    <a:pt x="955" y="3733"/>
                    <a:pt x="1047" y="3733"/>
                  </a:cubicBezTo>
                  <a:cubicBezTo>
                    <a:pt x="1100" y="3733"/>
                    <a:pt x="1153" y="3720"/>
                    <a:pt x="1203" y="3696"/>
                  </a:cubicBezTo>
                  <a:lnTo>
                    <a:pt x="1978" y="3287"/>
                  </a:lnTo>
                  <a:cubicBezTo>
                    <a:pt x="1999" y="3275"/>
                    <a:pt x="2022" y="3269"/>
                    <a:pt x="2046" y="3269"/>
                  </a:cubicBezTo>
                  <a:cubicBezTo>
                    <a:pt x="2070" y="3269"/>
                    <a:pt x="2093" y="3275"/>
                    <a:pt x="2114" y="3287"/>
                  </a:cubicBezTo>
                  <a:lnTo>
                    <a:pt x="2884" y="3693"/>
                  </a:lnTo>
                  <a:cubicBezTo>
                    <a:pt x="2935" y="3721"/>
                    <a:pt x="2989" y="3734"/>
                    <a:pt x="3041" y="3734"/>
                  </a:cubicBezTo>
                  <a:cubicBezTo>
                    <a:pt x="3234" y="3734"/>
                    <a:pt x="3408" y="3558"/>
                    <a:pt x="3369" y="3350"/>
                  </a:cubicBezTo>
                  <a:lnTo>
                    <a:pt x="3222" y="2486"/>
                  </a:lnTo>
                  <a:cubicBezTo>
                    <a:pt x="3212" y="2436"/>
                    <a:pt x="3227" y="2386"/>
                    <a:pt x="3264" y="2355"/>
                  </a:cubicBezTo>
                  <a:lnTo>
                    <a:pt x="3893" y="1742"/>
                  </a:lnTo>
                  <a:cubicBezTo>
                    <a:pt x="4000" y="1637"/>
                    <a:pt x="4026" y="1467"/>
                    <a:pt x="3942" y="1328"/>
                  </a:cubicBezTo>
                  <a:cubicBezTo>
                    <a:pt x="3890" y="1244"/>
                    <a:pt x="3801" y="1192"/>
                    <a:pt x="3704" y="1176"/>
                  </a:cubicBezTo>
                  <a:lnTo>
                    <a:pt x="2842" y="1050"/>
                  </a:lnTo>
                  <a:cubicBezTo>
                    <a:pt x="2793" y="1045"/>
                    <a:pt x="2753" y="1013"/>
                    <a:pt x="2730" y="969"/>
                  </a:cubicBezTo>
                  <a:lnTo>
                    <a:pt x="2342" y="183"/>
                  </a:lnTo>
                  <a:cubicBezTo>
                    <a:pt x="2283" y="61"/>
                    <a:pt x="2164" y="0"/>
                    <a:pt x="204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49"/>
            <p:cNvSpPr/>
            <p:nvPr/>
          </p:nvSpPr>
          <p:spPr>
            <a:xfrm>
              <a:off x="5047543" y="3712968"/>
              <a:ext cx="123846" cy="116931"/>
            </a:xfrm>
            <a:custGeom>
              <a:rect b="b" l="l" r="r" t="t"/>
              <a:pathLst>
                <a:path extrusionOk="0" h="4312" w="4567">
                  <a:moveTo>
                    <a:pt x="2288" y="0"/>
                  </a:moveTo>
                  <a:cubicBezTo>
                    <a:pt x="2168" y="0"/>
                    <a:pt x="2048" y="62"/>
                    <a:pt x="1989" y="185"/>
                  </a:cubicBezTo>
                  <a:lnTo>
                    <a:pt x="1504" y="1167"/>
                  </a:lnTo>
                  <a:cubicBezTo>
                    <a:pt x="1483" y="1204"/>
                    <a:pt x="1447" y="1233"/>
                    <a:pt x="1405" y="1238"/>
                  </a:cubicBezTo>
                  <a:lnTo>
                    <a:pt x="328" y="1395"/>
                  </a:lnTo>
                  <a:cubicBezTo>
                    <a:pt x="231" y="1408"/>
                    <a:pt x="137" y="1463"/>
                    <a:pt x="87" y="1549"/>
                  </a:cubicBezTo>
                  <a:cubicBezTo>
                    <a:pt x="1" y="1686"/>
                    <a:pt x="27" y="1856"/>
                    <a:pt x="134" y="1963"/>
                  </a:cubicBezTo>
                  <a:lnTo>
                    <a:pt x="918" y="2728"/>
                  </a:lnTo>
                  <a:cubicBezTo>
                    <a:pt x="946" y="2757"/>
                    <a:pt x="962" y="2799"/>
                    <a:pt x="954" y="2841"/>
                  </a:cubicBezTo>
                  <a:lnTo>
                    <a:pt x="771" y="3912"/>
                  </a:lnTo>
                  <a:cubicBezTo>
                    <a:pt x="755" y="4014"/>
                    <a:pt x="776" y="4119"/>
                    <a:pt x="847" y="4198"/>
                  </a:cubicBezTo>
                  <a:cubicBezTo>
                    <a:pt x="914" y="4273"/>
                    <a:pt x="1005" y="4312"/>
                    <a:pt x="1097" y="4312"/>
                  </a:cubicBezTo>
                  <a:cubicBezTo>
                    <a:pt x="1149" y="4312"/>
                    <a:pt x="1202" y="4299"/>
                    <a:pt x="1250" y="4274"/>
                  </a:cubicBezTo>
                  <a:lnTo>
                    <a:pt x="2222" y="3763"/>
                  </a:lnTo>
                  <a:cubicBezTo>
                    <a:pt x="2242" y="3752"/>
                    <a:pt x="2263" y="3747"/>
                    <a:pt x="2283" y="3747"/>
                  </a:cubicBezTo>
                  <a:cubicBezTo>
                    <a:pt x="2304" y="3747"/>
                    <a:pt x="2324" y="3752"/>
                    <a:pt x="2343" y="3763"/>
                  </a:cubicBezTo>
                  <a:lnTo>
                    <a:pt x="3312" y="4274"/>
                  </a:lnTo>
                  <a:cubicBezTo>
                    <a:pt x="3360" y="4299"/>
                    <a:pt x="3413" y="4311"/>
                    <a:pt x="3466" y="4311"/>
                  </a:cubicBezTo>
                  <a:cubicBezTo>
                    <a:pt x="3561" y="4311"/>
                    <a:pt x="3656" y="4271"/>
                    <a:pt x="3723" y="4190"/>
                  </a:cubicBezTo>
                  <a:cubicBezTo>
                    <a:pt x="3788" y="4116"/>
                    <a:pt x="3812" y="4012"/>
                    <a:pt x="3796" y="3912"/>
                  </a:cubicBezTo>
                  <a:lnTo>
                    <a:pt x="3613" y="2841"/>
                  </a:lnTo>
                  <a:cubicBezTo>
                    <a:pt x="3605" y="2799"/>
                    <a:pt x="3618" y="2757"/>
                    <a:pt x="3650" y="2728"/>
                  </a:cubicBezTo>
                  <a:lnTo>
                    <a:pt x="4430" y="1963"/>
                  </a:lnTo>
                  <a:cubicBezTo>
                    <a:pt x="4543" y="1856"/>
                    <a:pt x="4566" y="1686"/>
                    <a:pt x="4480" y="1549"/>
                  </a:cubicBezTo>
                  <a:cubicBezTo>
                    <a:pt x="4438" y="1463"/>
                    <a:pt x="4346" y="1408"/>
                    <a:pt x="4247" y="1395"/>
                  </a:cubicBezTo>
                  <a:lnTo>
                    <a:pt x="3170" y="1238"/>
                  </a:lnTo>
                  <a:cubicBezTo>
                    <a:pt x="3128" y="1233"/>
                    <a:pt x="3092" y="1204"/>
                    <a:pt x="3073" y="1167"/>
                  </a:cubicBezTo>
                  <a:lnTo>
                    <a:pt x="2589" y="185"/>
                  </a:lnTo>
                  <a:cubicBezTo>
                    <a:pt x="2529" y="62"/>
                    <a:pt x="2408" y="0"/>
                    <a:pt x="228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49"/>
            <p:cNvSpPr/>
            <p:nvPr/>
          </p:nvSpPr>
          <p:spPr>
            <a:xfrm>
              <a:off x="4714353" y="3448982"/>
              <a:ext cx="71400" cy="43198"/>
            </a:xfrm>
            <a:custGeom>
              <a:rect b="b" l="l" r="r" t="t"/>
              <a:pathLst>
                <a:path extrusionOk="0" h="1593" w="2633">
                  <a:moveTo>
                    <a:pt x="554" y="0"/>
                  </a:moveTo>
                  <a:cubicBezTo>
                    <a:pt x="360" y="0"/>
                    <a:pt x="178" y="116"/>
                    <a:pt x="102" y="309"/>
                  </a:cubicBezTo>
                  <a:cubicBezTo>
                    <a:pt x="0" y="561"/>
                    <a:pt x="121" y="846"/>
                    <a:pt x="372" y="948"/>
                  </a:cubicBezTo>
                  <a:lnTo>
                    <a:pt x="1891" y="1556"/>
                  </a:lnTo>
                  <a:cubicBezTo>
                    <a:pt x="1951" y="1581"/>
                    <a:pt x="2013" y="1592"/>
                    <a:pt x="2074" y="1592"/>
                  </a:cubicBezTo>
                  <a:cubicBezTo>
                    <a:pt x="2267" y="1592"/>
                    <a:pt x="2453" y="1476"/>
                    <a:pt x="2530" y="1284"/>
                  </a:cubicBezTo>
                  <a:cubicBezTo>
                    <a:pt x="2633" y="1032"/>
                    <a:pt x="2509" y="747"/>
                    <a:pt x="2258" y="644"/>
                  </a:cubicBezTo>
                  <a:lnTo>
                    <a:pt x="739" y="37"/>
                  </a:lnTo>
                  <a:cubicBezTo>
                    <a:pt x="678" y="12"/>
                    <a:pt x="616" y="0"/>
                    <a:pt x="55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9"/>
            <p:cNvSpPr/>
            <p:nvPr/>
          </p:nvSpPr>
          <p:spPr>
            <a:xfrm>
              <a:off x="4766554" y="3375331"/>
              <a:ext cx="60038" cy="59035"/>
            </a:xfrm>
            <a:custGeom>
              <a:rect b="b" l="l" r="r" t="t"/>
              <a:pathLst>
                <a:path extrusionOk="0" h="2177" w="2214">
                  <a:moveTo>
                    <a:pt x="542" y="0"/>
                  </a:moveTo>
                  <a:cubicBezTo>
                    <a:pt x="422" y="0"/>
                    <a:pt x="301" y="44"/>
                    <a:pt x="207" y="133"/>
                  </a:cubicBezTo>
                  <a:cubicBezTo>
                    <a:pt x="11" y="319"/>
                    <a:pt x="0" y="631"/>
                    <a:pt x="186" y="827"/>
                  </a:cubicBezTo>
                  <a:lnTo>
                    <a:pt x="1313" y="2022"/>
                  </a:lnTo>
                  <a:cubicBezTo>
                    <a:pt x="1410" y="2124"/>
                    <a:pt x="1540" y="2176"/>
                    <a:pt x="1671" y="2176"/>
                  </a:cubicBezTo>
                  <a:cubicBezTo>
                    <a:pt x="1792" y="2176"/>
                    <a:pt x="1913" y="2132"/>
                    <a:pt x="2007" y="2043"/>
                  </a:cubicBezTo>
                  <a:cubicBezTo>
                    <a:pt x="2203" y="1857"/>
                    <a:pt x="2214" y="1545"/>
                    <a:pt x="2028" y="1349"/>
                  </a:cubicBezTo>
                  <a:lnTo>
                    <a:pt x="901" y="154"/>
                  </a:lnTo>
                  <a:cubicBezTo>
                    <a:pt x="803" y="52"/>
                    <a:pt x="672" y="0"/>
                    <a:pt x="5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9"/>
            <p:cNvSpPr/>
            <p:nvPr/>
          </p:nvSpPr>
          <p:spPr>
            <a:xfrm>
              <a:off x="5022405" y="3493725"/>
              <a:ext cx="38670" cy="110829"/>
            </a:xfrm>
            <a:custGeom>
              <a:rect b="b" l="l" r="r" t="t"/>
              <a:pathLst>
                <a:path extrusionOk="0" h="4087" w="1426">
                  <a:moveTo>
                    <a:pt x="687" y="0"/>
                  </a:moveTo>
                  <a:cubicBezTo>
                    <a:pt x="310" y="0"/>
                    <a:pt x="1" y="309"/>
                    <a:pt x="1" y="687"/>
                  </a:cubicBezTo>
                  <a:lnTo>
                    <a:pt x="1" y="3403"/>
                  </a:lnTo>
                  <a:cubicBezTo>
                    <a:pt x="1" y="3780"/>
                    <a:pt x="310" y="4087"/>
                    <a:pt x="687" y="4087"/>
                  </a:cubicBezTo>
                  <a:lnTo>
                    <a:pt x="742" y="4087"/>
                  </a:lnTo>
                  <a:cubicBezTo>
                    <a:pt x="1119" y="4087"/>
                    <a:pt x="1425" y="3780"/>
                    <a:pt x="1425" y="3403"/>
                  </a:cubicBezTo>
                  <a:lnTo>
                    <a:pt x="1425" y="3371"/>
                  </a:lnTo>
                  <a:lnTo>
                    <a:pt x="1425" y="687"/>
                  </a:lnTo>
                  <a:cubicBezTo>
                    <a:pt x="1425" y="309"/>
                    <a:pt x="1119" y="0"/>
                    <a:pt x="74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9"/>
            <p:cNvSpPr/>
            <p:nvPr/>
          </p:nvSpPr>
          <p:spPr>
            <a:xfrm>
              <a:off x="4955344" y="3450907"/>
              <a:ext cx="38670" cy="86884"/>
            </a:xfrm>
            <a:custGeom>
              <a:rect b="b" l="l" r="r" t="t"/>
              <a:pathLst>
                <a:path extrusionOk="0" h="3204" w="1426">
                  <a:moveTo>
                    <a:pt x="712" y="1"/>
                  </a:moveTo>
                  <a:cubicBezTo>
                    <a:pt x="379" y="1"/>
                    <a:pt x="47" y="218"/>
                    <a:pt x="1" y="660"/>
                  </a:cubicBezTo>
                  <a:lnTo>
                    <a:pt x="1" y="710"/>
                  </a:lnTo>
                  <a:lnTo>
                    <a:pt x="1" y="3203"/>
                  </a:lnTo>
                  <a:lnTo>
                    <a:pt x="1426" y="3203"/>
                  </a:lnTo>
                  <a:lnTo>
                    <a:pt x="1426" y="710"/>
                  </a:lnTo>
                  <a:cubicBezTo>
                    <a:pt x="1410" y="240"/>
                    <a:pt x="1061" y="1"/>
                    <a:pt x="7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49"/>
            <p:cNvSpPr/>
            <p:nvPr/>
          </p:nvSpPr>
          <p:spPr>
            <a:xfrm>
              <a:off x="4888365" y="3450961"/>
              <a:ext cx="38751" cy="86830"/>
            </a:xfrm>
            <a:custGeom>
              <a:rect b="b" l="l" r="r" t="t"/>
              <a:pathLst>
                <a:path extrusionOk="0" h="3202" w="1429">
                  <a:moveTo>
                    <a:pt x="713" y="0"/>
                  </a:moveTo>
                  <a:cubicBezTo>
                    <a:pt x="379" y="0"/>
                    <a:pt x="45" y="220"/>
                    <a:pt x="3" y="660"/>
                  </a:cubicBezTo>
                  <a:lnTo>
                    <a:pt x="3" y="710"/>
                  </a:lnTo>
                  <a:lnTo>
                    <a:pt x="1" y="3201"/>
                  </a:lnTo>
                  <a:lnTo>
                    <a:pt x="1428" y="3201"/>
                  </a:lnTo>
                  <a:lnTo>
                    <a:pt x="1423" y="708"/>
                  </a:lnTo>
                  <a:lnTo>
                    <a:pt x="1423" y="660"/>
                  </a:lnTo>
                  <a:cubicBezTo>
                    <a:pt x="1381" y="220"/>
                    <a:pt x="1047" y="0"/>
                    <a:pt x="71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49"/>
            <p:cNvSpPr/>
            <p:nvPr/>
          </p:nvSpPr>
          <p:spPr>
            <a:xfrm>
              <a:off x="4821385" y="3450880"/>
              <a:ext cx="38670" cy="87129"/>
            </a:xfrm>
            <a:custGeom>
              <a:rect b="b" l="l" r="r" t="t"/>
              <a:pathLst>
                <a:path extrusionOk="0" h="3213" w="1426">
                  <a:moveTo>
                    <a:pt x="716" y="0"/>
                  </a:moveTo>
                  <a:cubicBezTo>
                    <a:pt x="367" y="0"/>
                    <a:pt x="18" y="240"/>
                    <a:pt x="1" y="708"/>
                  </a:cubicBezTo>
                  <a:lnTo>
                    <a:pt x="1" y="3212"/>
                  </a:lnTo>
                  <a:lnTo>
                    <a:pt x="6" y="3212"/>
                  </a:lnTo>
                  <a:lnTo>
                    <a:pt x="1426" y="3202"/>
                  </a:lnTo>
                  <a:lnTo>
                    <a:pt x="1426" y="708"/>
                  </a:lnTo>
                  <a:lnTo>
                    <a:pt x="1426" y="661"/>
                  </a:lnTo>
                  <a:cubicBezTo>
                    <a:pt x="1381" y="217"/>
                    <a:pt x="1049" y="0"/>
                    <a:pt x="71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49"/>
            <p:cNvSpPr/>
            <p:nvPr/>
          </p:nvSpPr>
          <p:spPr>
            <a:xfrm>
              <a:off x="4879551" y="3791120"/>
              <a:ext cx="124551" cy="38805"/>
            </a:xfrm>
            <a:custGeom>
              <a:rect b="b" l="l" r="r" t="t"/>
              <a:pathLst>
                <a:path extrusionOk="0" h="1431" w="4593">
                  <a:moveTo>
                    <a:pt x="1" y="1"/>
                  </a:moveTo>
                  <a:lnTo>
                    <a:pt x="1" y="1009"/>
                  </a:lnTo>
                  <a:cubicBezTo>
                    <a:pt x="1" y="1240"/>
                    <a:pt x="192" y="1431"/>
                    <a:pt x="423" y="1431"/>
                  </a:cubicBezTo>
                  <a:lnTo>
                    <a:pt x="4030" y="1431"/>
                  </a:lnTo>
                  <a:cubicBezTo>
                    <a:pt x="4339" y="1431"/>
                    <a:pt x="4593" y="1179"/>
                    <a:pt x="4587" y="868"/>
                  </a:cubicBezTo>
                  <a:lnTo>
                    <a:pt x="458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49"/>
            <p:cNvSpPr/>
            <p:nvPr/>
          </p:nvSpPr>
          <p:spPr>
            <a:xfrm>
              <a:off x="4821521" y="3566101"/>
              <a:ext cx="239556" cy="198337"/>
            </a:xfrm>
            <a:custGeom>
              <a:rect b="b" l="l" r="r" t="t"/>
              <a:pathLst>
                <a:path extrusionOk="0" h="7314" w="8834">
                  <a:moveTo>
                    <a:pt x="753" y="0"/>
                  </a:moveTo>
                  <a:cubicBezTo>
                    <a:pt x="336" y="0"/>
                    <a:pt x="1" y="338"/>
                    <a:pt x="1" y="752"/>
                  </a:cubicBezTo>
                  <a:lnTo>
                    <a:pt x="1" y="2303"/>
                  </a:lnTo>
                  <a:lnTo>
                    <a:pt x="268" y="2845"/>
                  </a:lnTo>
                  <a:lnTo>
                    <a:pt x="1132" y="2971"/>
                  </a:lnTo>
                  <a:cubicBezTo>
                    <a:pt x="1931" y="3081"/>
                    <a:pt x="2259" y="4087"/>
                    <a:pt x="1677" y="4647"/>
                  </a:cubicBezTo>
                  <a:lnTo>
                    <a:pt x="1051" y="5255"/>
                  </a:lnTo>
                  <a:lnTo>
                    <a:pt x="1070" y="5375"/>
                  </a:lnTo>
                  <a:cubicBezTo>
                    <a:pt x="1567" y="5923"/>
                    <a:pt x="1913" y="6588"/>
                    <a:pt x="2057" y="7314"/>
                  </a:cubicBezTo>
                  <a:lnTo>
                    <a:pt x="6793" y="7314"/>
                  </a:lnTo>
                  <a:cubicBezTo>
                    <a:pt x="6932" y="6612"/>
                    <a:pt x="7249" y="5957"/>
                    <a:pt x="7723" y="5420"/>
                  </a:cubicBezTo>
                  <a:cubicBezTo>
                    <a:pt x="8438" y="4611"/>
                    <a:pt x="8831" y="3573"/>
                    <a:pt x="8831" y="2494"/>
                  </a:cubicBezTo>
                  <a:lnTo>
                    <a:pt x="8833" y="2321"/>
                  </a:lnTo>
                  <a:lnTo>
                    <a:pt x="8833" y="2321"/>
                  </a:lnTo>
                  <a:cubicBezTo>
                    <a:pt x="8624" y="2413"/>
                    <a:pt x="8391" y="2463"/>
                    <a:pt x="8150" y="2463"/>
                  </a:cubicBezTo>
                  <a:lnTo>
                    <a:pt x="8095" y="2463"/>
                  </a:lnTo>
                  <a:cubicBezTo>
                    <a:pt x="7537" y="2463"/>
                    <a:pt x="7042" y="2198"/>
                    <a:pt x="6725" y="1792"/>
                  </a:cubicBezTo>
                  <a:cubicBezTo>
                    <a:pt x="6227" y="2392"/>
                    <a:pt x="5454" y="2722"/>
                    <a:pt x="4428" y="2780"/>
                  </a:cubicBezTo>
                  <a:cubicBezTo>
                    <a:pt x="4540" y="3013"/>
                    <a:pt x="4606" y="3272"/>
                    <a:pt x="4606" y="3547"/>
                  </a:cubicBezTo>
                  <a:lnTo>
                    <a:pt x="4606" y="4598"/>
                  </a:lnTo>
                  <a:cubicBezTo>
                    <a:pt x="4595" y="4928"/>
                    <a:pt x="4357" y="5094"/>
                    <a:pt x="4118" y="5094"/>
                  </a:cubicBezTo>
                  <a:cubicBezTo>
                    <a:pt x="3884" y="5094"/>
                    <a:pt x="3651" y="4934"/>
                    <a:pt x="3634" y="4611"/>
                  </a:cubicBezTo>
                  <a:lnTo>
                    <a:pt x="3634" y="3547"/>
                  </a:lnTo>
                  <a:cubicBezTo>
                    <a:pt x="3634" y="3144"/>
                    <a:pt x="3317" y="2811"/>
                    <a:pt x="2916" y="2790"/>
                  </a:cubicBezTo>
                  <a:lnTo>
                    <a:pt x="2887" y="2790"/>
                  </a:lnTo>
                  <a:cubicBezTo>
                    <a:pt x="2869" y="2790"/>
                    <a:pt x="2848" y="2790"/>
                    <a:pt x="2830" y="2788"/>
                  </a:cubicBezTo>
                  <a:cubicBezTo>
                    <a:pt x="2759" y="2780"/>
                    <a:pt x="2699" y="2761"/>
                    <a:pt x="2641" y="2727"/>
                  </a:cubicBezTo>
                  <a:cubicBezTo>
                    <a:pt x="2471" y="2638"/>
                    <a:pt x="2361" y="2460"/>
                    <a:pt x="2364" y="2253"/>
                  </a:cubicBezTo>
                  <a:cubicBezTo>
                    <a:pt x="2371" y="1968"/>
                    <a:pt x="2615" y="1745"/>
                    <a:pt x="2900" y="1745"/>
                  </a:cubicBezTo>
                  <a:lnTo>
                    <a:pt x="4087" y="1745"/>
                  </a:lnTo>
                  <a:cubicBezTo>
                    <a:pt x="4972" y="1745"/>
                    <a:pt x="5572" y="1538"/>
                    <a:pt x="5923" y="1116"/>
                  </a:cubicBezTo>
                  <a:cubicBezTo>
                    <a:pt x="6083" y="922"/>
                    <a:pt x="6198" y="671"/>
                    <a:pt x="6269" y="359"/>
                  </a:cubicBezTo>
                  <a:cubicBezTo>
                    <a:pt x="6314" y="176"/>
                    <a:pt x="6172" y="0"/>
                    <a:pt x="598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9"/>
            <p:cNvSpPr/>
            <p:nvPr/>
          </p:nvSpPr>
          <p:spPr>
            <a:xfrm>
              <a:off x="4714190" y="3627739"/>
              <a:ext cx="133716" cy="123520"/>
            </a:xfrm>
            <a:custGeom>
              <a:rect b="b" l="l" r="r" t="t"/>
              <a:pathLst>
                <a:path extrusionOk="0" h="4555" w="4931">
                  <a:moveTo>
                    <a:pt x="2466" y="0"/>
                  </a:moveTo>
                  <a:cubicBezTo>
                    <a:pt x="2365" y="0"/>
                    <a:pt x="2264" y="52"/>
                    <a:pt x="2212" y="156"/>
                  </a:cubicBezTo>
                  <a:lnTo>
                    <a:pt x="1696" y="1203"/>
                  </a:lnTo>
                  <a:cubicBezTo>
                    <a:pt x="1651" y="1287"/>
                    <a:pt x="1573" y="1345"/>
                    <a:pt x="1481" y="1358"/>
                  </a:cubicBezTo>
                  <a:lnTo>
                    <a:pt x="326" y="1526"/>
                  </a:lnTo>
                  <a:cubicBezTo>
                    <a:pt x="93" y="1560"/>
                    <a:pt x="1" y="1843"/>
                    <a:pt x="168" y="2008"/>
                  </a:cubicBezTo>
                  <a:lnTo>
                    <a:pt x="1004" y="2822"/>
                  </a:lnTo>
                  <a:cubicBezTo>
                    <a:pt x="1070" y="2888"/>
                    <a:pt x="1101" y="2979"/>
                    <a:pt x="1085" y="3071"/>
                  </a:cubicBezTo>
                  <a:lnTo>
                    <a:pt x="889" y="4224"/>
                  </a:lnTo>
                  <a:cubicBezTo>
                    <a:pt x="858" y="4405"/>
                    <a:pt x="1005" y="4554"/>
                    <a:pt x="1169" y="4554"/>
                  </a:cubicBezTo>
                  <a:cubicBezTo>
                    <a:pt x="1212" y="4554"/>
                    <a:pt x="1255" y="4544"/>
                    <a:pt x="1297" y="4522"/>
                  </a:cubicBezTo>
                  <a:lnTo>
                    <a:pt x="2332" y="3977"/>
                  </a:lnTo>
                  <a:cubicBezTo>
                    <a:pt x="2374" y="3956"/>
                    <a:pt x="2419" y="3946"/>
                    <a:pt x="2464" y="3946"/>
                  </a:cubicBezTo>
                  <a:cubicBezTo>
                    <a:pt x="2509" y="3946"/>
                    <a:pt x="2553" y="3956"/>
                    <a:pt x="2594" y="3977"/>
                  </a:cubicBezTo>
                  <a:lnTo>
                    <a:pt x="3629" y="4522"/>
                  </a:lnTo>
                  <a:cubicBezTo>
                    <a:pt x="3672" y="4545"/>
                    <a:pt x="3717" y="4555"/>
                    <a:pt x="3760" y="4555"/>
                  </a:cubicBezTo>
                  <a:cubicBezTo>
                    <a:pt x="3925" y="4555"/>
                    <a:pt x="4071" y="4408"/>
                    <a:pt x="4040" y="4224"/>
                  </a:cubicBezTo>
                  <a:lnTo>
                    <a:pt x="3844" y="3071"/>
                  </a:lnTo>
                  <a:cubicBezTo>
                    <a:pt x="3825" y="2979"/>
                    <a:pt x="3857" y="2888"/>
                    <a:pt x="3925" y="2822"/>
                  </a:cubicBezTo>
                  <a:lnTo>
                    <a:pt x="4760" y="2008"/>
                  </a:lnTo>
                  <a:cubicBezTo>
                    <a:pt x="4931" y="1843"/>
                    <a:pt x="4839" y="1560"/>
                    <a:pt x="4606" y="1526"/>
                  </a:cubicBezTo>
                  <a:lnTo>
                    <a:pt x="3451" y="1358"/>
                  </a:lnTo>
                  <a:cubicBezTo>
                    <a:pt x="3359" y="1345"/>
                    <a:pt x="3280" y="1287"/>
                    <a:pt x="3236" y="1203"/>
                  </a:cubicBezTo>
                  <a:lnTo>
                    <a:pt x="2720" y="156"/>
                  </a:lnTo>
                  <a:cubicBezTo>
                    <a:pt x="2667" y="52"/>
                    <a:pt x="2567" y="0"/>
                    <a:pt x="2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8" name="Google Shape;428;p49"/>
          <p:cNvSpPr/>
          <p:nvPr/>
        </p:nvSpPr>
        <p:spPr>
          <a:xfrm>
            <a:off x="2281950" y="326937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Khand"/>
                <a:ea typeface="Khand"/>
                <a:cs typeface="Khand"/>
                <a:sym typeface="Khand"/>
              </a:rPr>
              <a:t>COMPETITIVENESS</a:t>
            </a:r>
            <a:endParaRPr b="1" sz="1000">
              <a:solidFill>
                <a:schemeClr val="dk1"/>
              </a:solidFill>
              <a:latin typeface="Khand"/>
              <a:ea typeface="Khand"/>
              <a:cs typeface="Khand"/>
              <a:sym typeface="Khand"/>
            </a:endParaRPr>
          </a:p>
        </p:txBody>
      </p:sp>
      <p:sp>
        <p:nvSpPr>
          <p:cNvPr id="433" name="Google Shape;433;p49"/>
          <p:cNvSpPr/>
          <p:nvPr/>
        </p:nvSpPr>
        <p:spPr>
          <a:xfrm>
            <a:off x="6955000" y="332772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MODE</a:t>
            </a:r>
            <a:endParaRPr b="1" sz="1200">
              <a:solidFill>
                <a:schemeClr val="dk1"/>
              </a:solidFill>
              <a:latin typeface="Khand"/>
              <a:ea typeface="Khand"/>
              <a:cs typeface="Khand"/>
              <a:sym typeface="Khand"/>
            </a:endParaRPr>
          </a:p>
        </p:txBody>
      </p:sp>
      <p:sp>
        <p:nvSpPr>
          <p:cNvPr id="452" name="Google Shape;452;p49"/>
          <p:cNvSpPr txBox="1"/>
          <p:nvPr>
            <p:ph idx="4294967295" type="title"/>
          </p:nvPr>
        </p:nvSpPr>
        <p:spPr>
          <a:xfrm>
            <a:off x="537150" y="1678238"/>
            <a:ext cx="7299900" cy="1255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000"/>
              <a:t>INTERNATIONAL COMPETITIVENESS &amp; </a:t>
            </a:r>
            <a:endParaRPr sz="4000"/>
          </a:p>
          <a:p>
            <a:pPr indent="0" lvl="0" marL="0" rtl="0" algn="l">
              <a:spcBef>
                <a:spcPts val="0"/>
              </a:spcBef>
              <a:spcAft>
                <a:spcPts val="0"/>
              </a:spcAft>
              <a:buNone/>
            </a:pPr>
            <a:r>
              <a:rPr b="1" lang="en" sz="4000"/>
              <a:t>MODE OF THE INTERNATIONALIZATION</a:t>
            </a:r>
            <a:endParaRPr b="1" sz="4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0"/>
          <p:cNvSpPr/>
          <p:nvPr/>
        </p:nvSpPr>
        <p:spPr>
          <a:xfrm>
            <a:off x="3319850" y="1612034"/>
            <a:ext cx="2504100" cy="2500500"/>
          </a:xfrm>
          <a:prstGeom prst="ellipse">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0000">
              <a:solidFill>
                <a:schemeClr val="dk1"/>
              </a:solidFill>
              <a:latin typeface="Khand"/>
              <a:ea typeface="Khand"/>
              <a:cs typeface="Khand"/>
              <a:sym typeface="Khand"/>
            </a:endParaRPr>
          </a:p>
        </p:txBody>
      </p:sp>
      <p:sp>
        <p:nvSpPr>
          <p:cNvPr id="458" name="Google Shape;458;p50"/>
          <p:cNvSpPr/>
          <p:nvPr/>
        </p:nvSpPr>
        <p:spPr>
          <a:xfrm>
            <a:off x="5487700" y="2548775"/>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5</a:t>
            </a:r>
            <a:endParaRPr b="1" sz="2200">
              <a:solidFill>
                <a:schemeClr val="dk1"/>
              </a:solidFill>
              <a:latin typeface="Khand"/>
              <a:ea typeface="Khand"/>
              <a:cs typeface="Khand"/>
              <a:sym typeface="Khand"/>
            </a:endParaRPr>
          </a:p>
        </p:txBody>
      </p:sp>
      <p:sp>
        <p:nvSpPr>
          <p:cNvPr id="459" name="Google Shape;459;p50"/>
          <p:cNvSpPr/>
          <p:nvPr/>
        </p:nvSpPr>
        <p:spPr>
          <a:xfrm>
            <a:off x="3029200" y="2548775"/>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2</a:t>
            </a:r>
            <a:endParaRPr b="1" sz="2200">
              <a:solidFill>
                <a:schemeClr val="dk1"/>
              </a:solidFill>
              <a:latin typeface="Khand"/>
              <a:ea typeface="Khand"/>
              <a:cs typeface="Khand"/>
              <a:sym typeface="Khand"/>
            </a:endParaRPr>
          </a:p>
        </p:txBody>
      </p:sp>
      <p:sp>
        <p:nvSpPr>
          <p:cNvPr id="460" name="Google Shape;460;p50"/>
          <p:cNvSpPr/>
          <p:nvPr/>
        </p:nvSpPr>
        <p:spPr>
          <a:xfrm>
            <a:off x="3562600" y="3690750"/>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3</a:t>
            </a:r>
            <a:endParaRPr b="1" sz="2200">
              <a:solidFill>
                <a:schemeClr val="dk1"/>
              </a:solidFill>
              <a:latin typeface="Khand"/>
              <a:ea typeface="Khand"/>
              <a:cs typeface="Khand"/>
              <a:sym typeface="Khand"/>
            </a:endParaRPr>
          </a:p>
        </p:txBody>
      </p:sp>
      <p:sp>
        <p:nvSpPr>
          <p:cNvPr id="461" name="Google Shape;461;p50"/>
          <p:cNvSpPr/>
          <p:nvPr/>
        </p:nvSpPr>
        <p:spPr>
          <a:xfrm>
            <a:off x="4954300" y="3690750"/>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4</a:t>
            </a:r>
            <a:endParaRPr b="1" sz="2200">
              <a:solidFill>
                <a:schemeClr val="dk1"/>
              </a:solidFill>
              <a:latin typeface="Khand"/>
              <a:ea typeface="Khand"/>
              <a:cs typeface="Khand"/>
              <a:sym typeface="Khand"/>
            </a:endParaRPr>
          </a:p>
        </p:txBody>
      </p:sp>
      <p:sp>
        <p:nvSpPr>
          <p:cNvPr id="462" name="Google Shape;462;p50"/>
          <p:cNvSpPr/>
          <p:nvPr/>
        </p:nvSpPr>
        <p:spPr>
          <a:xfrm>
            <a:off x="3562600" y="1406800"/>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1</a:t>
            </a:r>
            <a:endParaRPr b="1" sz="2200">
              <a:solidFill>
                <a:schemeClr val="dk1"/>
              </a:solidFill>
              <a:latin typeface="Khand"/>
              <a:ea typeface="Khand"/>
              <a:cs typeface="Khand"/>
              <a:sym typeface="Khand"/>
            </a:endParaRPr>
          </a:p>
        </p:txBody>
      </p:sp>
      <p:sp>
        <p:nvSpPr>
          <p:cNvPr id="463" name="Google Shape;463;p50"/>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MASAN CONSUMER’S</a:t>
            </a:r>
            <a:r>
              <a:rPr lang="en"/>
              <a:t> </a:t>
            </a:r>
            <a:r>
              <a:rPr b="1" lang="en"/>
              <a:t>STRENGTHS</a:t>
            </a:r>
            <a:endParaRPr b="1"/>
          </a:p>
        </p:txBody>
      </p:sp>
      <p:sp>
        <p:nvSpPr>
          <p:cNvPr id="464" name="Google Shape;464;p50"/>
          <p:cNvSpPr txBox="1"/>
          <p:nvPr/>
        </p:nvSpPr>
        <p:spPr>
          <a:xfrm>
            <a:off x="719988" y="1409226"/>
            <a:ext cx="2095200" cy="44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lt1"/>
                </a:solidFill>
                <a:latin typeface="Khand"/>
                <a:ea typeface="Khand"/>
                <a:cs typeface="Khand"/>
                <a:sym typeface="Khand"/>
              </a:rPr>
              <a:t>BRAND</a:t>
            </a:r>
            <a:endParaRPr b="1" sz="2200">
              <a:solidFill>
                <a:schemeClr val="lt1"/>
              </a:solidFill>
              <a:latin typeface="Khand"/>
              <a:ea typeface="Khand"/>
              <a:cs typeface="Khand"/>
              <a:sym typeface="Khand"/>
            </a:endParaRPr>
          </a:p>
        </p:txBody>
      </p:sp>
      <p:sp>
        <p:nvSpPr>
          <p:cNvPr id="465" name="Google Shape;465;p50"/>
          <p:cNvSpPr txBox="1"/>
          <p:nvPr/>
        </p:nvSpPr>
        <p:spPr>
          <a:xfrm>
            <a:off x="719994" y="1696479"/>
            <a:ext cx="2095200" cy="6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Red Hat Text"/>
                <a:ea typeface="Red Hat Text"/>
                <a:cs typeface="Red Hat Text"/>
                <a:sym typeface="Red Hat Text"/>
              </a:rPr>
              <a:t>Strong brand </a:t>
            </a:r>
            <a:r>
              <a:rPr lang="en">
                <a:solidFill>
                  <a:schemeClr val="dk1"/>
                </a:solidFill>
                <a:latin typeface="Red Hat Text"/>
                <a:ea typeface="Red Hat Text"/>
                <a:cs typeface="Red Hat Text"/>
                <a:sym typeface="Red Hat Text"/>
              </a:rPr>
              <a:t>in the market</a:t>
            </a:r>
            <a:endParaRPr>
              <a:solidFill>
                <a:schemeClr val="dk1"/>
              </a:solidFill>
              <a:latin typeface="Red Hat Text"/>
              <a:ea typeface="Red Hat Text"/>
              <a:cs typeface="Red Hat Text"/>
              <a:sym typeface="Red Hat Text"/>
            </a:endParaRPr>
          </a:p>
        </p:txBody>
      </p:sp>
      <p:sp>
        <p:nvSpPr>
          <p:cNvPr id="466" name="Google Shape;466;p50"/>
          <p:cNvSpPr txBox="1"/>
          <p:nvPr/>
        </p:nvSpPr>
        <p:spPr>
          <a:xfrm>
            <a:off x="719988" y="3693162"/>
            <a:ext cx="2095200" cy="44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sz="2200">
                <a:solidFill>
                  <a:schemeClr val="lt1"/>
                </a:solidFill>
                <a:latin typeface="Khand"/>
                <a:ea typeface="Khand"/>
                <a:cs typeface="Khand"/>
                <a:sym typeface="Khand"/>
              </a:rPr>
              <a:t>PRODUCTS</a:t>
            </a:r>
            <a:endParaRPr b="1" sz="2200">
              <a:solidFill>
                <a:schemeClr val="lt1"/>
              </a:solidFill>
              <a:latin typeface="Khand"/>
              <a:ea typeface="Khand"/>
              <a:cs typeface="Khand"/>
              <a:sym typeface="Khand"/>
            </a:endParaRPr>
          </a:p>
        </p:txBody>
      </p:sp>
      <p:sp>
        <p:nvSpPr>
          <p:cNvPr id="467" name="Google Shape;467;p50"/>
          <p:cNvSpPr txBox="1"/>
          <p:nvPr/>
        </p:nvSpPr>
        <p:spPr>
          <a:xfrm>
            <a:off x="719994" y="3980414"/>
            <a:ext cx="2095200" cy="6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Red Hat Text"/>
                <a:ea typeface="Red Hat Text"/>
                <a:cs typeface="Red Hat Text"/>
                <a:sym typeface="Red Hat Text"/>
              </a:rPr>
              <a:t>Products </a:t>
            </a:r>
            <a:r>
              <a:rPr lang="en">
                <a:solidFill>
                  <a:schemeClr val="dk1"/>
                </a:solidFill>
                <a:latin typeface="Red Hat Text"/>
                <a:ea typeface="Red Hat Text"/>
                <a:cs typeface="Red Hat Text"/>
                <a:sym typeface="Red Hat Text"/>
              </a:rPr>
              <a:t>with a variety of categories</a:t>
            </a:r>
            <a:endParaRPr>
              <a:solidFill>
                <a:schemeClr val="dk1"/>
              </a:solidFill>
              <a:latin typeface="Red Hat Text"/>
              <a:ea typeface="Red Hat Text"/>
              <a:cs typeface="Red Hat Text"/>
              <a:sym typeface="Red Hat Text"/>
            </a:endParaRPr>
          </a:p>
        </p:txBody>
      </p:sp>
      <p:sp>
        <p:nvSpPr>
          <p:cNvPr id="468" name="Google Shape;468;p50"/>
          <p:cNvSpPr txBox="1"/>
          <p:nvPr/>
        </p:nvSpPr>
        <p:spPr>
          <a:xfrm>
            <a:off x="719988" y="2551194"/>
            <a:ext cx="2095200" cy="4497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2200">
                <a:solidFill>
                  <a:schemeClr val="lt1"/>
                </a:solidFill>
                <a:latin typeface="Khand"/>
                <a:ea typeface="Khand"/>
                <a:cs typeface="Khand"/>
                <a:sym typeface="Khand"/>
              </a:rPr>
              <a:t>FINANCE</a:t>
            </a:r>
            <a:endParaRPr b="1" sz="2200">
              <a:solidFill>
                <a:schemeClr val="lt1"/>
              </a:solidFill>
              <a:latin typeface="Khand"/>
              <a:ea typeface="Khand"/>
              <a:cs typeface="Khand"/>
              <a:sym typeface="Khand"/>
            </a:endParaRPr>
          </a:p>
        </p:txBody>
      </p:sp>
      <p:sp>
        <p:nvSpPr>
          <p:cNvPr id="469" name="Google Shape;469;p50"/>
          <p:cNvSpPr txBox="1"/>
          <p:nvPr/>
        </p:nvSpPr>
        <p:spPr>
          <a:xfrm>
            <a:off x="719994" y="2838446"/>
            <a:ext cx="2095200" cy="6231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a:solidFill>
                  <a:schemeClr val="dk1"/>
                </a:solidFill>
                <a:latin typeface="Red Hat Text"/>
                <a:ea typeface="Red Hat Text"/>
                <a:cs typeface="Red Hat Text"/>
                <a:sym typeface="Red Hat Text"/>
              </a:rPr>
              <a:t>Strong financial resources</a:t>
            </a:r>
            <a:endParaRPr>
              <a:solidFill>
                <a:schemeClr val="dk1"/>
              </a:solidFill>
              <a:latin typeface="Red Hat Text"/>
              <a:ea typeface="Red Hat Text"/>
              <a:cs typeface="Red Hat Text"/>
              <a:sym typeface="Red Hat Text"/>
            </a:endParaRPr>
          </a:p>
        </p:txBody>
      </p:sp>
      <p:sp>
        <p:nvSpPr>
          <p:cNvPr id="470" name="Google Shape;470;p50"/>
          <p:cNvSpPr txBox="1"/>
          <p:nvPr/>
        </p:nvSpPr>
        <p:spPr>
          <a:xfrm>
            <a:off x="6328888" y="1409226"/>
            <a:ext cx="2095200" cy="44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2200">
                <a:solidFill>
                  <a:schemeClr val="lt1"/>
                </a:solidFill>
                <a:latin typeface="Khand"/>
                <a:ea typeface="Khand"/>
                <a:cs typeface="Khand"/>
                <a:sym typeface="Khand"/>
              </a:rPr>
              <a:t>EMPLOYEES</a:t>
            </a:r>
            <a:endParaRPr b="1" sz="2200">
              <a:solidFill>
                <a:schemeClr val="lt1"/>
              </a:solidFill>
              <a:latin typeface="Khand"/>
              <a:ea typeface="Khand"/>
              <a:cs typeface="Khand"/>
              <a:sym typeface="Khand"/>
            </a:endParaRPr>
          </a:p>
        </p:txBody>
      </p:sp>
      <p:sp>
        <p:nvSpPr>
          <p:cNvPr id="471" name="Google Shape;471;p50"/>
          <p:cNvSpPr txBox="1"/>
          <p:nvPr/>
        </p:nvSpPr>
        <p:spPr>
          <a:xfrm>
            <a:off x="6328894" y="1696479"/>
            <a:ext cx="20952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High qualified </a:t>
            </a:r>
            <a:r>
              <a:rPr lang="en">
                <a:solidFill>
                  <a:schemeClr val="dk1"/>
                </a:solidFill>
                <a:latin typeface="Red Hat Text"/>
                <a:ea typeface="Red Hat Text"/>
                <a:cs typeface="Red Hat Text"/>
                <a:sym typeface="Red Hat Text"/>
              </a:rPr>
              <a:t>and </a:t>
            </a:r>
            <a:r>
              <a:rPr b="1" lang="en">
                <a:solidFill>
                  <a:schemeClr val="dk1"/>
                </a:solidFill>
                <a:latin typeface="Red Hat Text"/>
                <a:ea typeface="Red Hat Text"/>
                <a:cs typeface="Red Hat Text"/>
                <a:sym typeface="Red Hat Text"/>
              </a:rPr>
              <a:t>experienced </a:t>
            </a:r>
            <a:r>
              <a:rPr lang="en">
                <a:solidFill>
                  <a:schemeClr val="dk1"/>
                </a:solidFill>
                <a:latin typeface="Red Hat Text"/>
                <a:ea typeface="Red Hat Text"/>
                <a:cs typeface="Red Hat Text"/>
                <a:sym typeface="Red Hat Text"/>
              </a:rPr>
              <a:t>staffs</a:t>
            </a:r>
            <a:endParaRPr>
              <a:solidFill>
                <a:schemeClr val="dk1"/>
              </a:solidFill>
              <a:latin typeface="Red Hat Text"/>
              <a:ea typeface="Red Hat Text"/>
              <a:cs typeface="Red Hat Text"/>
              <a:sym typeface="Red Hat Text"/>
            </a:endParaRPr>
          </a:p>
        </p:txBody>
      </p:sp>
      <p:sp>
        <p:nvSpPr>
          <p:cNvPr id="472" name="Google Shape;472;p50"/>
          <p:cNvSpPr txBox="1"/>
          <p:nvPr/>
        </p:nvSpPr>
        <p:spPr>
          <a:xfrm>
            <a:off x="6328888" y="3693162"/>
            <a:ext cx="2095200" cy="44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Khand"/>
                <a:ea typeface="Khand"/>
                <a:cs typeface="Khand"/>
                <a:sym typeface="Khand"/>
              </a:rPr>
              <a:t>DISTRIBUTION</a:t>
            </a:r>
            <a:endParaRPr b="1" sz="2200">
              <a:solidFill>
                <a:schemeClr val="lt1"/>
              </a:solidFill>
              <a:latin typeface="Khand"/>
              <a:ea typeface="Khand"/>
              <a:cs typeface="Khand"/>
              <a:sym typeface="Khand"/>
            </a:endParaRPr>
          </a:p>
        </p:txBody>
      </p:sp>
      <p:sp>
        <p:nvSpPr>
          <p:cNvPr id="473" name="Google Shape;473;p50"/>
          <p:cNvSpPr txBox="1"/>
          <p:nvPr/>
        </p:nvSpPr>
        <p:spPr>
          <a:xfrm>
            <a:off x="6328894" y="3980414"/>
            <a:ext cx="20952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Large </a:t>
            </a:r>
            <a:r>
              <a:rPr lang="en">
                <a:solidFill>
                  <a:schemeClr val="dk1"/>
                </a:solidFill>
                <a:latin typeface="Red Hat Text"/>
                <a:ea typeface="Red Hat Text"/>
                <a:cs typeface="Red Hat Text"/>
                <a:sym typeface="Red Hat Text"/>
              </a:rPr>
              <a:t>product </a:t>
            </a:r>
            <a:r>
              <a:rPr b="1" lang="en">
                <a:solidFill>
                  <a:schemeClr val="dk1"/>
                </a:solidFill>
                <a:latin typeface="Red Hat Text"/>
                <a:ea typeface="Red Hat Text"/>
                <a:cs typeface="Red Hat Text"/>
                <a:sym typeface="Red Hat Text"/>
              </a:rPr>
              <a:t>distribution system</a:t>
            </a:r>
            <a:endParaRPr b="1">
              <a:solidFill>
                <a:schemeClr val="dk1"/>
              </a:solidFill>
              <a:latin typeface="Red Hat Text"/>
              <a:ea typeface="Red Hat Text"/>
              <a:cs typeface="Red Hat Text"/>
              <a:sym typeface="Red Hat Text"/>
            </a:endParaRPr>
          </a:p>
        </p:txBody>
      </p:sp>
      <p:sp>
        <p:nvSpPr>
          <p:cNvPr id="474" name="Google Shape;474;p50"/>
          <p:cNvSpPr txBox="1"/>
          <p:nvPr/>
        </p:nvSpPr>
        <p:spPr>
          <a:xfrm>
            <a:off x="6328588" y="2320856"/>
            <a:ext cx="2095200" cy="449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lt1"/>
                </a:solidFill>
                <a:latin typeface="Khand"/>
                <a:ea typeface="Khand"/>
                <a:cs typeface="Khand"/>
                <a:sym typeface="Khand"/>
              </a:rPr>
              <a:t>TECHNOLOGY</a:t>
            </a:r>
            <a:endParaRPr b="1" sz="2200">
              <a:solidFill>
                <a:schemeClr val="lt1"/>
              </a:solidFill>
              <a:latin typeface="Khand"/>
              <a:ea typeface="Khand"/>
              <a:cs typeface="Khand"/>
              <a:sym typeface="Khand"/>
            </a:endParaRPr>
          </a:p>
        </p:txBody>
      </p:sp>
      <p:sp>
        <p:nvSpPr>
          <p:cNvPr id="475" name="Google Shape;475;p50"/>
          <p:cNvSpPr txBox="1"/>
          <p:nvPr/>
        </p:nvSpPr>
        <p:spPr>
          <a:xfrm>
            <a:off x="6328594" y="2608109"/>
            <a:ext cx="2095200" cy="623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ed Hat Text"/>
                <a:ea typeface="Red Hat Text"/>
                <a:cs typeface="Red Hat Text"/>
                <a:sym typeface="Red Hat Text"/>
              </a:rPr>
              <a:t>Technology </a:t>
            </a:r>
            <a:r>
              <a:rPr lang="en">
                <a:solidFill>
                  <a:schemeClr val="dk1"/>
                </a:solidFill>
                <a:latin typeface="Red Hat Text"/>
                <a:ea typeface="Red Hat Text"/>
                <a:cs typeface="Red Hat Text"/>
                <a:sym typeface="Red Hat Text"/>
              </a:rPr>
              <a:t>in production is more and more </a:t>
            </a:r>
            <a:r>
              <a:rPr b="1" lang="en">
                <a:solidFill>
                  <a:schemeClr val="dk1"/>
                </a:solidFill>
                <a:latin typeface="Red Hat Text"/>
                <a:ea typeface="Red Hat Text"/>
                <a:cs typeface="Red Hat Text"/>
                <a:sym typeface="Red Hat Text"/>
              </a:rPr>
              <a:t>modern and developed</a:t>
            </a:r>
            <a:endParaRPr b="1">
              <a:solidFill>
                <a:schemeClr val="dk1"/>
              </a:solidFill>
              <a:latin typeface="Red Hat Text"/>
              <a:ea typeface="Red Hat Text"/>
              <a:cs typeface="Red Hat Text"/>
              <a:sym typeface="Red Hat Text"/>
            </a:endParaRPr>
          </a:p>
        </p:txBody>
      </p:sp>
      <p:sp>
        <p:nvSpPr>
          <p:cNvPr id="476" name="Google Shape;476;p50"/>
          <p:cNvSpPr/>
          <p:nvPr/>
        </p:nvSpPr>
        <p:spPr>
          <a:xfrm>
            <a:off x="4954300" y="1406800"/>
            <a:ext cx="627000" cy="627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dk1"/>
                </a:solidFill>
                <a:latin typeface="Khand"/>
                <a:ea typeface="Khand"/>
                <a:cs typeface="Khand"/>
                <a:sym typeface="Khand"/>
              </a:rPr>
              <a:t>6</a:t>
            </a:r>
            <a:endParaRPr b="1" sz="2200">
              <a:solidFill>
                <a:schemeClr val="dk1"/>
              </a:solidFill>
              <a:latin typeface="Khand"/>
              <a:ea typeface="Khand"/>
              <a:cs typeface="Khand"/>
              <a:sym typeface="Khand"/>
            </a:endParaRPr>
          </a:p>
        </p:txBody>
      </p:sp>
      <p:pic>
        <p:nvPicPr>
          <p:cNvPr id="477" name="Google Shape;477;p50"/>
          <p:cNvPicPr preferRelativeResize="0"/>
          <p:nvPr/>
        </p:nvPicPr>
        <p:blipFill>
          <a:blip r:embed="rId3">
            <a:alphaModFix/>
          </a:blip>
          <a:stretch>
            <a:fillRect/>
          </a:stretch>
        </p:blipFill>
        <p:spPr>
          <a:xfrm>
            <a:off x="3766106" y="1793501"/>
            <a:ext cx="1965112" cy="1965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1"/>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MARKET SELECTION</a:t>
            </a:r>
            <a:endParaRPr b="1"/>
          </a:p>
        </p:txBody>
      </p:sp>
      <p:grpSp>
        <p:nvGrpSpPr>
          <p:cNvPr id="483" name="Google Shape;483;p51"/>
          <p:cNvGrpSpPr/>
          <p:nvPr/>
        </p:nvGrpSpPr>
        <p:grpSpPr>
          <a:xfrm>
            <a:off x="1821283" y="1449909"/>
            <a:ext cx="5501431" cy="2930813"/>
            <a:chOff x="233350" y="949250"/>
            <a:chExt cx="7137300" cy="3802300"/>
          </a:xfrm>
        </p:grpSpPr>
        <p:sp>
          <p:nvSpPr>
            <p:cNvPr id="484" name="Google Shape;484;p51"/>
            <p:cNvSpPr/>
            <p:nvPr/>
          </p:nvSpPr>
          <p:spPr>
            <a:xfrm>
              <a:off x="4428450" y="2808675"/>
              <a:ext cx="1478900" cy="330100"/>
            </a:xfrm>
            <a:custGeom>
              <a:rect b="b" l="l" r="r" t="t"/>
              <a:pathLst>
                <a:path extrusionOk="0" h="13204" w="59156">
                  <a:moveTo>
                    <a:pt x="1" y="0"/>
                  </a:moveTo>
                  <a:lnTo>
                    <a:pt x="1" y="0"/>
                  </a:lnTo>
                  <a:close/>
                  <a:moveTo>
                    <a:pt x="59155" y="13203"/>
                  </a:move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51"/>
            <p:cNvSpPr/>
            <p:nvPr/>
          </p:nvSpPr>
          <p:spPr>
            <a:xfrm>
              <a:off x="2909400" y="1076125"/>
              <a:ext cx="4118650" cy="3109225"/>
            </a:xfrm>
            <a:custGeom>
              <a:rect b="b" l="l" r="r" t="t"/>
              <a:pathLst>
                <a:path extrusionOk="0" h="124369" w="164746">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51"/>
            <p:cNvSpPr/>
            <p:nvPr/>
          </p:nvSpPr>
          <p:spPr>
            <a:xfrm>
              <a:off x="5913800" y="3523050"/>
              <a:ext cx="1109075" cy="813875"/>
            </a:xfrm>
            <a:custGeom>
              <a:rect b="b" l="l" r="r" t="t"/>
              <a:pathLst>
                <a:path extrusionOk="0" h="32555" w="44363">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51"/>
            <p:cNvSpPr/>
            <p:nvPr/>
          </p:nvSpPr>
          <p:spPr>
            <a:xfrm>
              <a:off x="6442175" y="3238700"/>
              <a:ext cx="571625" cy="311800"/>
            </a:xfrm>
            <a:custGeom>
              <a:rect b="b" l="l" r="r" t="t"/>
              <a:pathLst>
                <a:path extrusionOk="0" h="12472" w="22865">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51"/>
            <p:cNvSpPr/>
            <p:nvPr/>
          </p:nvSpPr>
          <p:spPr>
            <a:xfrm>
              <a:off x="5898675" y="3029225"/>
              <a:ext cx="282150" cy="318450"/>
            </a:xfrm>
            <a:custGeom>
              <a:rect b="b" l="l" r="r" t="t"/>
              <a:pathLst>
                <a:path extrusionOk="0" h="12738" w="11286">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51"/>
            <p:cNvSpPr/>
            <p:nvPr/>
          </p:nvSpPr>
          <p:spPr>
            <a:xfrm>
              <a:off x="5544400" y="3065225"/>
              <a:ext cx="541800" cy="430700"/>
            </a:xfrm>
            <a:custGeom>
              <a:rect b="b" l="l" r="r" t="t"/>
              <a:pathLst>
                <a:path extrusionOk="0" h="17228" w="21672">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51"/>
            <p:cNvSpPr/>
            <p:nvPr/>
          </p:nvSpPr>
          <p:spPr>
            <a:xfrm>
              <a:off x="4388700" y="3530600"/>
              <a:ext cx="227275" cy="395425"/>
            </a:xfrm>
            <a:custGeom>
              <a:rect b="b" l="l" r="r" t="t"/>
              <a:pathLst>
                <a:path extrusionOk="0" h="15817" w="9091">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1"/>
            <p:cNvSpPr/>
            <p:nvPr/>
          </p:nvSpPr>
          <p:spPr>
            <a:xfrm>
              <a:off x="6438300" y="1893850"/>
              <a:ext cx="267450" cy="418275"/>
            </a:xfrm>
            <a:custGeom>
              <a:rect b="b" l="l" r="r" t="t"/>
              <a:pathLst>
                <a:path extrusionOk="0" h="16731" w="10698">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1"/>
            <p:cNvSpPr/>
            <p:nvPr/>
          </p:nvSpPr>
          <p:spPr>
            <a:xfrm>
              <a:off x="6901875" y="4220725"/>
              <a:ext cx="468775" cy="354550"/>
            </a:xfrm>
            <a:custGeom>
              <a:rect b="b" l="l" r="r" t="t"/>
              <a:pathLst>
                <a:path extrusionOk="0" h="14182" w="18751">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1"/>
            <p:cNvSpPr/>
            <p:nvPr/>
          </p:nvSpPr>
          <p:spPr>
            <a:xfrm>
              <a:off x="6306100" y="2654825"/>
              <a:ext cx="232875" cy="385425"/>
            </a:xfrm>
            <a:custGeom>
              <a:rect b="b" l="l" r="r" t="t"/>
              <a:pathLst>
                <a:path extrusionOk="0" h="15417" w="9315">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1"/>
            <p:cNvSpPr/>
            <p:nvPr/>
          </p:nvSpPr>
          <p:spPr>
            <a:xfrm>
              <a:off x="6139750" y="3178550"/>
              <a:ext cx="185375" cy="227425"/>
            </a:xfrm>
            <a:custGeom>
              <a:rect b="b" l="l" r="r" t="t"/>
              <a:pathLst>
                <a:path extrusionOk="0" h="9097" w="7415">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1"/>
            <p:cNvSpPr/>
            <p:nvPr/>
          </p:nvSpPr>
          <p:spPr>
            <a:xfrm>
              <a:off x="4320000" y="1079225"/>
              <a:ext cx="260125" cy="163000"/>
            </a:xfrm>
            <a:custGeom>
              <a:rect b="b" l="l" r="r" t="t"/>
              <a:pathLst>
                <a:path extrusionOk="0" h="6520" w="10405">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1"/>
            <p:cNvSpPr/>
            <p:nvPr/>
          </p:nvSpPr>
          <p:spPr>
            <a:xfrm>
              <a:off x="3605850" y="1017225"/>
              <a:ext cx="246275" cy="88775"/>
            </a:xfrm>
            <a:custGeom>
              <a:rect b="b" l="l" r="r" t="t"/>
              <a:pathLst>
                <a:path extrusionOk="0" h="3551" w="9851">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1"/>
            <p:cNvSpPr/>
            <p:nvPr/>
          </p:nvSpPr>
          <p:spPr>
            <a:xfrm>
              <a:off x="3161275" y="1612775"/>
              <a:ext cx="115825" cy="115825"/>
            </a:xfrm>
            <a:custGeom>
              <a:rect b="b" l="l" r="r" t="t"/>
              <a:pathLst>
                <a:path extrusionOk="0" h="4633" w="4633">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1"/>
            <p:cNvSpPr/>
            <p:nvPr/>
          </p:nvSpPr>
          <p:spPr>
            <a:xfrm>
              <a:off x="6082850" y="3458350"/>
              <a:ext cx="215350" cy="82375"/>
            </a:xfrm>
            <a:custGeom>
              <a:rect b="b" l="l" r="r" t="t"/>
              <a:pathLst>
                <a:path extrusionOk="0" h="3295" w="8614">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1"/>
            <p:cNvSpPr/>
            <p:nvPr/>
          </p:nvSpPr>
          <p:spPr>
            <a:xfrm>
              <a:off x="5726825" y="1103850"/>
              <a:ext cx="262175" cy="54825"/>
            </a:xfrm>
            <a:custGeom>
              <a:rect b="b" l="l" r="r" t="t"/>
              <a:pathLst>
                <a:path extrusionOk="0" h="2193" w="10487">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1"/>
            <p:cNvSpPr/>
            <p:nvPr/>
          </p:nvSpPr>
          <p:spPr>
            <a:xfrm>
              <a:off x="6497925" y="4391525"/>
              <a:ext cx="125725" cy="97375"/>
            </a:xfrm>
            <a:custGeom>
              <a:rect b="b" l="l" r="r" t="t"/>
              <a:pathLst>
                <a:path extrusionOk="0" h="3895" w="5029">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1"/>
            <p:cNvSpPr/>
            <p:nvPr/>
          </p:nvSpPr>
          <p:spPr>
            <a:xfrm>
              <a:off x="5334875" y="2906300"/>
              <a:ext cx="82100" cy="128050"/>
            </a:xfrm>
            <a:custGeom>
              <a:rect b="b" l="l" r="r" t="t"/>
              <a:pathLst>
                <a:path extrusionOk="0" h="5122" w="3284">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1"/>
            <p:cNvSpPr/>
            <p:nvPr/>
          </p:nvSpPr>
          <p:spPr>
            <a:xfrm>
              <a:off x="4869125" y="997550"/>
              <a:ext cx="160750" cy="66150"/>
            </a:xfrm>
            <a:custGeom>
              <a:rect b="b" l="l" r="r" t="t"/>
              <a:pathLst>
                <a:path extrusionOk="0" h="2646" w="643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1"/>
            <p:cNvSpPr/>
            <p:nvPr/>
          </p:nvSpPr>
          <p:spPr>
            <a:xfrm>
              <a:off x="3763550" y="998475"/>
              <a:ext cx="117975" cy="55725"/>
            </a:xfrm>
            <a:custGeom>
              <a:rect b="b" l="l" r="r" t="t"/>
              <a:pathLst>
                <a:path extrusionOk="0" h="2229" w="4719">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1"/>
            <p:cNvSpPr/>
            <p:nvPr/>
          </p:nvSpPr>
          <p:spPr>
            <a:xfrm>
              <a:off x="6244750" y="3463175"/>
              <a:ext cx="127900" cy="76650"/>
            </a:xfrm>
            <a:custGeom>
              <a:rect b="b" l="l" r="r" t="t"/>
              <a:pathLst>
                <a:path extrusionOk="0" h="3066" w="5116">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p:nvPr/>
          </p:nvSpPr>
          <p:spPr>
            <a:xfrm>
              <a:off x="6286725" y="2464325"/>
              <a:ext cx="67775" cy="93850"/>
            </a:xfrm>
            <a:custGeom>
              <a:rect b="b" l="l" r="r" t="t"/>
              <a:pathLst>
                <a:path extrusionOk="0" h="3754" w="2711">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1"/>
            <p:cNvSpPr/>
            <p:nvPr/>
          </p:nvSpPr>
          <p:spPr>
            <a:xfrm>
              <a:off x="6279300" y="2861375"/>
              <a:ext cx="75625" cy="97275"/>
            </a:xfrm>
            <a:custGeom>
              <a:rect b="b" l="l" r="r" t="t"/>
              <a:pathLst>
                <a:path extrusionOk="0" h="3891" w="3025">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1"/>
            <p:cNvSpPr/>
            <p:nvPr/>
          </p:nvSpPr>
          <p:spPr>
            <a:xfrm>
              <a:off x="4145025" y="994975"/>
              <a:ext cx="111500" cy="47325"/>
            </a:xfrm>
            <a:custGeom>
              <a:rect b="b" l="l" r="r" t="t"/>
              <a:pathLst>
                <a:path extrusionOk="0" h="1893" w="446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1"/>
            <p:cNvSpPr/>
            <p:nvPr/>
          </p:nvSpPr>
          <p:spPr>
            <a:xfrm>
              <a:off x="7213625" y="3803350"/>
              <a:ext cx="74075" cy="80050"/>
            </a:xfrm>
            <a:custGeom>
              <a:rect b="b" l="l" r="r" t="t"/>
              <a:pathLst>
                <a:path extrusionOk="0" h="3202" w="2963">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1"/>
            <p:cNvSpPr/>
            <p:nvPr/>
          </p:nvSpPr>
          <p:spPr>
            <a:xfrm>
              <a:off x="6542025" y="3118350"/>
              <a:ext cx="66075" cy="79800"/>
            </a:xfrm>
            <a:custGeom>
              <a:rect b="b" l="l" r="r" t="t"/>
              <a:pathLst>
                <a:path extrusionOk="0" h="3192" w="2643">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1"/>
            <p:cNvSpPr/>
            <p:nvPr/>
          </p:nvSpPr>
          <p:spPr>
            <a:xfrm>
              <a:off x="4278100" y="987200"/>
              <a:ext cx="87225" cy="50150"/>
            </a:xfrm>
            <a:custGeom>
              <a:rect b="b" l="l" r="r" t="t"/>
              <a:pathLst>
                <a:path extrusionOk="0" h="2006" w="3489">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1"/>
            <p:cNvSpPr/>
            <p:nvPr/>
          </p:nvSpPr>
          <p:spPr>
            <a:xfrm>
              <a:off x="6595650" y="1204100"/>
              <a:ext cx="81075" cy="41800"/>
            </a:xfrm>
            <a:custGeom>
              <a:rect b="b" l="l" r="r" t="t"/>
              <a:pathLst>
                <a:path extrusionOk="0" h="1672" w="3243">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1"/>
            <p:cNvSpPr/>
            <p:nvPr/>
          </p:nvSpPr>
          <p:spPr>
            <a:xfrm>
              <a:off x="5040350" y="1034625"/>
              <a:ext cx="81550" cy="46975"/>
            </a:xfrm>
            <a:custGeom>
              <a:rect b="b" l="l" r="r" t="t"/>
              <a:pathLst>
                <a:path extrusionOk="0" h="1879" w="3262">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1"/>
            <p:cNvSpPr/>
            <p:nvPr/>
          </p:nvSpPr>
          <p:spPr>
            <a:xfrm>
              <a:off x="6380950" y="3302475"/>
              <a:ext cx="77800" cy="40225"/>
            </a:xfrm>
            <a:custGeom>
              <a:rect b="b" l="l" r="r" t="t"/>
              <a:pathLst>
                <a:path extrusionOk="0" h="1609" w="3112">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1"/>
            <p:cNvSpPr/>
            <p:nvPr/>
          </p:nvSpPr>
          <p:spPr>
            <a:xfrm>
              <a:off x="4384825" y="996700"/>
              <a:ext cx="62025" cy="39775"/>
            </a:xfrm>
            <a:custGeom>
              <a:rect b="b" l="l" r="r" t="t"/>
              <a:pathLst>
                <a:path extrusionOk="0" h="1591" w="2481">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1"/>
            <p:cNvSpPr/>
            <p:nvPr/>
          </p:nvSpPr>
          <p:spPr>
            <a:xfrm>
              <a:off x="2100625" y="1004500"/>
              <a:ext cx="520200" cy="95050"/>
            </a:xfrm>
            <a:custGeom>
              <a:rect b="b" l="l" r="r" t="t"/>
              <a:pathLst>
                <a:path extrusionOk="0" h="3802" w="20808">
                  <a:moveTo>
                    <a:pt x="20756" y="0"/>
                  </a:moveTo>
                  <a:lnTo>
                    <a:pt x="20738" y="17"/>
                  </a:lnTo>
                  <a:lnTo>
                    <a:pt x="20773" y="17"/>
                  </a:lnTo>
                  <a:lnTo>
                    <a:pt x="20808" y="0"/>
                  </a:lnTo>
                  <a:close/>
                  <a:moveTo>
                    <a:pt x="1" y="3785"/>
                  </a:moveTo>
                  <a:lnTo>
                    <a:pt x="1" y="3802"/>
                  </a:lnTo>
                  <a:lnTo>
                    <a:pt x="18" y="3802"/>
                  </a:lnTo>
                  <a:lnTo>
                    <a:pt x="18" y="3785"/>
                  </a:ln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1"/>
            <p:cNvSpPr/>
            <p:nvPr/>
          </p:nvSpPr>
          <p:spPr>
            <a:xfrm>
              <a:off x="233350" y="949250"/>
              <a:ext cx="3232550" cy="3802300"/>
            </a:xfrm>
            <a:custGeom>
              <a:rect b="b" l="l" r="r" t="t"/>
              <a:pathLst>
                <a:path extrusionOk="0" h="152092" w="129302">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1"/>
            <p:cNvSpPr/>
            <p:nvPr/>
          </p:nvSpPr>
          <p:spPr>
            <a:xfrm>
              <a:off x="1581325" y="1051125"/>
              <a:ext cx="283000" cy="91675"/>
            </a:xfrm>
            <a:custGeom>
              <a:rect b="b" l="l" r="r" t="t"/>
              <a:pathLst>
                <a:path extrusionOk="0" h="3667" w="1132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1"/>
            <p:cNvSpPr/>
            <p:nvPr/>
          </p:nvSpPr>
          <p:spPr>
            <a:xfrm>
              <a:off x="3144425" y="1319375"/>
              <a:ext cx="213450" cy="95575"/>
            </a:xfrm>
            <a:custGeom>
              <a:rect b="b" l="l" r="r" t="t"/>
              <a:pathLst>
                <a:path extrusionOk="0" h="3823" w="8538">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1"/>
            <p:cNvSpPr/>
            <p:nvPr/>
          </p:nvSpPr>
          <p:spPr>
            <a:xfrm>
              <a:off x="1453000" y="2509000"/>
              <a:ext cx="263575" cy="113100"/>
            </a:xfrm>
            <a:custGeom>
              <a:rect b="b" l="l" r="r" t="t"/>
              <a:pathLst>
                <a:path extrusionOk="0" h="4524" w="10543">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1"/>
            <p:cNvSpPr/>
            <p:nvPr/>
          </p:nvSpPr>
          <p:spPr>
            <a:xfrm>
              <a:off x="1880725" y="1020350"/>
              <a:ext cx="162025" cy="112025"/>
            </a:xfrm>
            <a:custGeom>
              <a:rect b="b" l="l" r="r" t="t"/>
              <a:pathLst>
                <a:path extrusionOk="0" h="4481" w="6481">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1"/>
            <p:cNvSpPr/>
            <p:nvPr/>
          </p:nvSpPr>
          <p:spPr>
            <a:xfrm>
              <a:off x="1688900" y="2603450"/>
              <a:ext cx="165050" cy="73950"/>
            </a:xfrm>
            <a:custGeom>
              <a:rect b="b" l="l" r="r" t="t"/>
              <a:pathLst>
                <a:path extrusionOk="0" h="2958" w="6602">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1"/>
            <p:cNvSpPr/>
            <p:nvPr/>
          </p:nvSpPr>
          <p:spPr>
            <a:xfrm>
              <a:off x="1922200" y="1344925"/>
              <a:ext cx="129625" cy="64525"/>
            </a:xfrm>
            <a:custGeom>
              <a:rect b="b" l="l" r="r" t="t"/>
              <a:pathLst>
                <a:path extrusionOk="0" h="2581" w="5185">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1"/>
            <p:cNvSpPr/>
            <p:nvPr/>
          </p:nvSpPr>
          <p:spPr>
            <a:xfrm>
              <a:off x="1787825" y="1030550"/>
              <a:ext cx="94250" cy="44825"/>
            </a:xfrm>
            <a:custGeom>
              <a:rect b="b" l="l" r="r" t="t"/>
              <a:pathLst>
                <a:path extrusionOk="0" h="1793" w="377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1"/>
            <p:cNvSpPr/>
            <p:nvPr/>
          </p:nvSpPr>
          <p:spPr>
            <a:xfrm>
              <a:off x="1870350" y="2639275"/>
              <a:ext cx="59225" cy="44325"/>
            </a:xfrm>
            <a:custGeom>
              <a:rect b="b" l="l" r="r" t="t"/>
              <a:pathLst>
                <a:path extrusionOk="0" h="1773" w="2369">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1"/>
            <p:cNvSpPr/>
            <p:nvPr/>
          </p:nvSpPr>
          <p:spPr>
            <a:xfrm>
              <a:off x="2264800" y="4630125"/>
              <a:ext cx="62675" cy="39225"/>
            </a:xfrm>
            <a:custGeom>
              <a:rect b="b" l="l" r="r" t="t"/>
              <a:pathLst>
                <a:path extrusionOk="0" h="1569" w="2507">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1"/>
            <p:cNvSpPr/>
            <p:nvPr/>
          </p:nvSpPr>
          <p:spPr>
            <a:xfrm>
              <a:off x="1604225" y="2645350"/>
              <a:ext cx="56175" cy="38275"/>
            </a:xfrm>
            <a:custGeom>
              <a:rect b="b" l="l" r="r" t="t"/>
              <a:pathLst>
                <a:path extrusionOk="0" h="1531" w="2247">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1"/>
            <p:cNvSpPr/>
            <p:nvPr/>
          </p:nvSpPr>
          <p:spPr>
            <a:xfrm>
              <a:off x="7045475" y="3384250"/>
              <a:ext cx="47375" cy="53550"/>
            </a:xfrm>
            <a:custGeom>
              <a:rect b="b" l="l" r="r" t="t"/>
              <a:pathLst>
                <a:path extrusionOk="0" h="2142" w="1895">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1"/>
            <p:cNvSpPr/>
            <p:nvPr/>
          </p:nvSpPr>
          <p:spPr>
            <a:xfrm>
              <a:off x="4291500" y="1250400"/>
              <a:ext cx="54900" cy="37900"/>
            </a:xfrm>
            <a:custGeom>
              <a:rect b="b" l="l" r="r" t="t"/>
              <a:pathLst>
                <a:path extrusionOk="0" h="1516" w="2196">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51"/>
            <p:cNvSpPr/>
            <p:nvPr/>
          </p:nvSpPr>
          <p:spPr>
            <a:xfrm>
              <a:off x="6323375" y="3314875"/>
              <a:ext cx="50125" cy="37325"/>
            </a:xfrm>
            <a:custGeom>
              <a:rect b="b" l="l" r="r" t="t"/>
              <a:pathLst>
                <a:path extrusionOk="0" h="1493" w="2005">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51"/>
            <p:cNvSpPr/>
            <p:nvPr/>
          </p:nvSpPr>
          <p:spPr>
            <a:xfrm>
              <a:off x="6680225" y="1890750"/>
              <a:ext cx="46075" cy="42200"/>
            </a:xfrm>
            <a:custGeom>
              <a:rect b="b" l="l" r="r" t="t"/>
              <a:pathLst>
                <a:path extrusionOk="0" h="1688" w="1843">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51"/>
            <p:cNvSpPr/>
            <p:nvPr/>
          </p:nvSpPr>
          <p:spPr>
            <a:xfrm>
              <a:off x="3550975" y="1955400"/>
              <a:ext cx="53600" cy="126175"/>
            </a:xfrm>
            <a:custGeom>
              <a:rect b="b" l="l" r="r" t="t"/>
              <a:pathLst>
                <a:path extrusionOk="0" h="5047" w="2144">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51"/>
            <p:cNvSpPr/>
            <p:nvPr/>
          </p:nvSpPr>
          <p:spPr>
            <a:xfrm>
              <a:off x="3910000" y="2161475"/>
              <a:ext cx="93775" cy="45400"/>
            </a:xfrm>
            <a:custGeom>
              <a:rect b="b" l="l" r="r" t="t"/>
              <a:pathLst>
                <a:path extrusionOk="0" h="1816" w="3751">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51"/>
            <p:cNvSpPr/>
            <p:nvPr/>
          </p:nvSpPr>
          <p:spPr>
            <a:xfrm>
              <a:off x="4125600" y="2173875"/>
              <a:ext cx="50575" cy="37600"/>
            </a:xfrm>
            <a:custGeom>
              <a:rect b="b" l="l" r="r" t="t"/>
              <a:pathLst>
                <a:path extrusionOk="0" h="1504" w="2023">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51"/>
            <p:cNvSpPr/>
            <p:nvPr/>
          </p:nvSpPr>
          <p:spPr>
            <a:xfrm>
              <a:off x="3415775" y="2038325"/>
              <a:ext cx="44925" cy="38175"/>
            </a:xfrm>
            <a:custGeom>
              <a:rect b="b" l="l" r="r" t="t"/>
              <a:pathLst>
                <a:path extrusionOk="0" h="1527" w="1797">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5" name="Google Shape;535;p51"/>
          <p:cNvSpPr/>
          <p:nvPr/>
        </p:nvSpPr>
        <p:spPr>
          <a:xfrm>
            <a:off x="4570563" y="2102900"/>
            <a:ext cx="85500" cy="855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36" name="Google Shape;536;p51"/>
          <p:cNvSpPr/>
          <p:nvPr/>
        </p:nvSpPr>
        <p:spPr>
          <a:xfrm>
            <a:off x="6628877" y="2260900"/>
            <a:ext cx="211800" cy="2115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37" name="Google Shape;537;p51"/>
          <p:cNvSpPr/>
          <p:nvPr/>
        </p:nvSpPr>
        <p:spPr>
          <a:xfrm>
            <a:off x="2810148" y="2317500"/>
            <a:ext cx="123300" cy="1233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38" name="Google Shape;538;p51"/>
          <p:cNvSpPr/>
          <p:nvPr/>
        </p:nvSpPr>
        <p:spPr>
          <a:xfrm>
            <a:off x="6061151" y="2721972"/>
            <a:ext cx="148200" cy="1482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39" name="Google Shape;539;p51"/>
          <p:cNvSpPr/>
          <p:nvPr/>
        </p:nvSpPr>
        <p:spPr>
          <a:xfrm>
            <a:off x="6328213" y="3782950"/>
            <a:ext cx="85500" cy="855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40" name="Google Shape;540;p51"/>
          <p:cNvSpPr txBox="1"/>
          <p:nvPr>
            <p:ph idx="4294967295" type="subTitle"/>
          </p:nvPr>
        </p:nvSpPr>
        <p:spPr>
          <a:xfrm>
            <a:off x="514200" y="4456925"/>
            <a:ext cx="8115600" cy="3498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highlight>
                  <a:schemeClr val="dk2"/>
                </a:highlight>
              </a:rPr>
              <a:t>The company products are exported into </a:t>
            </a:r>
            <a:r>
              <a:rPr b="1" lang="en" sz="1500">
                <a:highlight>
                  <a:schemeClr val="dk2"/>
                </a:highlight>
              </a:rPr>
              <a:t>11 international markets </a:t>
            </a:r>
            <a:endParaRPr b="1" sz="2900">
              <a:highlight>
                <a:schemeClr val="dk2"/>
              </a:highlight>
            </a:endParaRPr>
          </a:p>
        </p:txBody>
      </p:sp>
      <p:sp>
        <p:nvSpPr>
          <p:cNvPr id="541" name="Google Shape;541;p51"/>
          <p:cNvSpPr/>
          <p:nvPr/>
        </p:nvSpPr>
        <p:spPr>
          <a:xfrm>
            <a:off x="6512188" y="2374900"/>
            <a:ext cx="85500" cy="855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42" name="Google Shape;542;p51"/>
          <p:cNvSpPr/>
          <p:nvPr/>
        </p:nvSpPr>
        <p:spPr>
          <a:xfrm>
            <a:off x="2612538" y="1869575"/>
            <a:ext cx="85500" cy="855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43" name="Google Shape;543;p51"/>
          <p:cNvSpPr/>
          <p:nvPr/>
        </p:nvSpPr>
        <p:spPr>
          <a:xfrm>
            <a:off x="6482963" y="2636475"/>
            <a:ext cx="85500" cy="855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44" name="Google Shape;544;p51"/>
          <p:cNvSpPr/>
          <p:nvPr/>
        </p:nvSpPr>
        <p:spPr>
          <a:xfrm>
            <a:off x="6172263" y="2872563"/>
            <a:ext cx="85500" cy="855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45" name="Google Shape;545;p51"/>
          <p:cNvSpPr/>
          <p:nvPr/>
        </p:nvSpPr>
        <p:spPr>
          <a:xfrm>
            <a:off x="5119788" y="1784075"/>
            <a:ext cx="85500" cy="855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546" name="Google Shape;546;p51"/>
          <p:cNvSpPr/>
          <p:nvPr/>
        </p:nvSpPr>
        <p:spPr>
          <a:xfrm>
            <a:off x="6209338" y="2529000"/>
            <a:ext cx="85500" cy="85500"/>
          </a:xfrm>
          <a:prstGeom prst="ellipse">
            <a:avLst/>
          </a:prstGeom>
          <a:solidFill>
            <a:schemeClr val="lt1"/>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2"/>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TIMING </a:t>
            </a:r>
            <a:r>
              <a:rPr lang="en"/>
              <a:t>OF</a:t>
            </a:r>
            <a:r>
              <a:rPr lang="en"/>
              <a:t> </a:t>
            </a:r>
            <a:r>
              <a:rPr lang="en"/>
              <a:t>ENTRY</a:t>
            </a:r>
            <a:endParaRPr/>
          </a:p>
        </p:txBody>
      </p:sp>
      <p:sp>
        <p:nvSpPr>
          <p:cNvPr id="552" name="Google Shape;552;p52"/>
          <p:cNvSpPr txBox="1"/>
          <p:nvPr/>
        </p:nvSpPr>
        <p:spPr>
          <a:xfrm>
            <a:off x="1104000" y="1824875"/>
            <a:ext cx="6936000" cy="5232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Khand"/>
                <a:ea typeface="Khand"/>
                <a:cs typeface="Khand"/>
                <a:sym typeface="Khand"/>
              </a:rPr>
              <a:t>WHAT ARE THE</a:t>
            </a:r>
            <a:r>
              <a:rPr lang="en" sz="2200">
                <a:solidFill>
                  <a:schemeClr val="dk1"/>
                </a:solidFill>
                <a:latin typeface="Khand"/>
                <a:ea typeface="Khand"/>
                <a:cs typeface="Khand"/>
                <a:sym typeface="Khand"/>
              </a:rPr>
              <a:t> </a:t>
            </a:r>
            <a:r>
              <a:rPr b="1" lang="en" sz="2200">
                <a:solidFill>
                  <a:schemeClr val="dk1"/>
                </a:solidFill>
                <a:latin typeface="Khand"/>
                <a:ea typeface="Khand"/>
                <a:cs typeface="Khand"/>
                <a:sym typeface="Khand"/>
              </a:rPr>
              <a:t>BENEFITS </a:t>
            </a:r>
            <a:r>
              <a:rPr lang="en" sz="2200">
                <a:solidFill>
                  <a:schemeClr val="dk1"/>
                </a:solidFill>
                <a:latin typeface="Khand"/>
                <a:ea typeface="Khand"/>
                <a:cs typeface="Khand"/>
                <a:sym typeface="Khand"/>
              </a:rPr>
              <a:t>OF NOT BEING A PIONEER ?</a:t>
            </a:r>
            <a:endParaRPr sz="2200">
              <a:solidFill>
                <a:schemeClr val="dk1"/>
              </a:solidFill>
              <a:latin typeface="Khand"/>
              <a:ea typeface="Khand"/>
              <a:cs typeface="Khand"/>
              <a:sym typeface="Khand"/>
            </a:endParaRPr>
          </a:p>
        </p:txBody>
      </p:sp>
      <p:sp>
        <p:nvSpPr>
          <p:cNvPr id="553" name="Google Shape;553;p52"/>
          <p:cNvSpPr txBox="1"/>
          <p:nvPr/>
        </p:nvSpPr>
        <p:spPr>
          <a:xfrm>
            <a:off x="720000" y="1283989"/>
            <a:ext cx="7704000" cy="4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1"/>
                </a:solidFill>
                <a:highlight>
                  <a:schemeClr val="dk2"/>
                </a:highlight>
                <a:latin typeface="Red Hat Text"/>
                <a:ea typeface="Red Hat Text"/>
                <a:cs typeface="Red Hat Text"/>
                <a:sym typeface="Red Hat Text"/>
              </a:rPr>
              <a:t> Masan Consumer is </a:t>
            </a:r>
            <a:r>
              <a:rPr b="1" lang="en" sz="1700">
                <a:solidFill>
                  <a:schemeClr val="dk1"/>
                </a:solidFill>
                <a:highlight>
                  <a:schemeClr val="dk2"/>
                </a:highlight>
                <a:latin typeface="Red Hat Text"/>
                <a:ea typeface="Red Hat Text"/>
                <a:cs typeface="Red Hat Text"/>
                <a:sym typeface="Red Hat Text"/>
              </a:rPr>
              <a:t>not a pioneer</a:t>
            </a:r>
            <a:r>
              <a:rPr lang="en" sz="1700">
                <a:solidFill>
                  <a:schemeClr val="dk1"/>
                </a:solidFill>
                <a:highlight>
                  <a:schemeClr val="dk2"/>
                </a:highlight>
                <a:latin typeface="Red Hat Text"/>
                <a:ea typeface="Red Hat Text"/>
                <a:cs typeface="Red Hat Text"/>
                <a:sym typeface="Red Hat Text"/>
              </a:rPr>
              <a:t> enterprise entering international markets. </a:t>
            </a:r>
            <a:endParaRPr b="1" sz="1700">
              <a:solidFill>
                <a:schemeClr val="dk1"/>
              </a:solidFill>
              <a:highlight>
                <a:schemeClr val="dk2"/>
              </a:highlight>
              <a:latin typeface="Red Hat Text"/>
              <a:ea typeface="Red Hat Text"/>
              <a:cs typeface="Red Hat Text"/>
              <a:sym typeface="Red Hat Text"/>
            </a:endParaRPr>
          </a:p>
        </p:txBody>
      </p:sp>
      <p:sp>
        <p:nvSpPr>
          <p:cNvPr id="554" name="Google Shape;554;p52"/>
          <p:cNvSpPr txBox="1"/>
          <p:nvPr/>
        </p:nvSpPr>
        <p:spPr>
          <a:xfrm>
            <a:off x="718950" y="2710500"/>
            <a:ext cx="2441400" cy="770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Khand"/>
                <a:ea typeface="Khand"/>
                <a:cs typeface="Khand"/>
                <a:sym typeface="Khand"/>
              </a:rPr>
              <a:t>Avoid the disadvantages of first movers</a:t>
            </a:r>
            <a:endParaRPr b="1" sz="1500">
              <a:solidFill>
                <a:schemeClr val="dk1"/>
              </a:solidFill>
              <a:latin typeface="Khand"/>
              <a:ea typeface="Khand"/>
              <a:cs typeface="Khand"/>
              <a:sym typeface="Khand"/>
            </a:endParaRPr>
          </a:p>
        </p:txBody>
      </p:sp>
      <p:sp>
        <p:nvSpPr>
          <p:cNvPr id="555" name="Google Shape;555;p52"/>
          <p:cNvSpPr txBox="1"/>
          <p:nvPr/>
        </p:nvSpPr>
        <p:spPr>
          <a:xfrm>
            <a:off x="3350250" y="2710500"/>
            <a:ext cx="2441400" cy="770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Khand"/>
                <a:ea typeface="Khand"/>
                <a:cs typeface="Khand"/>
                <a:sym typeface="Khand"/>
              </a:rPr>
              <a:t>Get information about market, the need of similar products</a:t>
            </a:r>
            <a:endParaRPr b="1" sz="2600">
              <a:solidFill>
                <a:schemeClr val="dk1"/>
              </a:solidFill>
              <a:latin typeface="Khand"/>
              <a:ea typeface="Khand"/>
              <a:cs typeface="Khand"/>
              <a:sym typeface="Khand"/>
            </a:endParaRPr>
          </a:p>
        </p:txBody>
      </p:sp>
      <p:sp>
        <p:nvSpPr>
          <p:cNvPr id="556" name="Google Shape;556;p52"/>
          <p:cNvSpPr txBox="1"/>
          <p:nvPr/>
        </p:nvSpPr>
        <p:spPr>
          <a:xfrm>
            <a:off x="5983652" y="2710500"/>
            <a:ext cx="2441400" cy="523200"/>
          </a:xfrm>
          <a:prstGeom prst="rect">
            <a:avLst/>
          </a:prstGeom>
          <a:noFill/>
          <a:ln>
            <a:noFill/>
          </a:ln>
        </p:spPr>
        <p:txBody>
          <a:bodyPr anchorCtr="0" anchor="b"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dk1"/>
                </a:solidFill>
                <a:latin typeface="Khand"/>
                <a:ea typeface="Khand"/>
                <a:cs typeface="Khand"/>
                <a:sym typeface="Khand"/>
              </a:rPr>
              <a:t>Resolution of market uncertainty</a:t>
            </a:r>
            <a:endParaRPr b="1" sz="2600">
              <a:solidFill>
                <a:schemeClr val="dk1"/>
              </a:solidFill>
              <a:latin typeface="Khand"/>
              <a:ea typeface="Khand"/>
              <a:cs typeface="Khand"/>
              <a:sym typeface="Khand"/>
            </a:endParaRPr>
          </a:p>
        </p:txBody>
      </p:sp>
      <p:cxnSp>
        <p:nvCxnSpPr>
          <p:cNvPr id="557" name="Google Shape;557;p52"/>
          <p:cNvCxnSpPr>
            <a:stCxn id="552" idx="2"/>
            <a:endCxn id="554" idx="0"/>
          </p:cNvCxnSpPr>
          <p:nvPr/>
        </p:nvCxnSpPr>
        <p:spPr>
          <a:xfrm rot="5400000">
            <a:off x="3074700" y="1213175"/>
            <a:ext cx="362400" cy="26322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558" name="Google Shape;558;p52"/>
          <p:cNvCxnSpPr>
            <a:stCxn id="552" idx="2"/>
            <a:endCxn id="556" idx="0"/>
          </p:cNvCxnSpPr>
          <p:nvPr/>
        </p:nvCxnSpPr>
        <p:spPr>
          <a:xfrm flipH="1" rot="-5400000">
            <a:off x="5707050" y="1213025"/>
            <a:ext cx="362400" cy="2632500"/>
          </a:xfrm>
          <a:prstGeom prst="bentConnector3">
            <a:avLst>
              <a:gd fmla="val 50003" name="adj1"/>
            </a:avLst>
          </a:prstGeom>
          <a:noFill/>
          <a:ln cap="flat" cmpd="sng" w="9525">
            <a:solidFill>
              <a:schemeClr val="dk1"/>
            </a:solidFill>
            <a:prstDash val="solid"/>
            <a:round/>
            <a:headEnd len="med" w="med" type="none"/>
            <a:tailEnd len="med" w="med" type="none"/>
          </a:ln>
        </p:spPr>
      </p:cxnSp>
      <p:cxnSp>
        <p:nvCxnSpPr>
          <p:cNvPr id="559" name="Google Shape;559;p52"/>
          <p:cNvCxnSpPr>
            <a:stCxn id="552" idx="2"/>
            <a:endCxn id="555" idx="0"/>
          </p:cNvCxnSpPr>
          <p:nvPr/>
        </p:nvCxnSpPr>
        <p:spPr>
          <a:xfrm flipH="1">
            <a:off x="4571100" y="2348075"/>
            <a:ext cx="900" cy="362400"/>
          </a:xfrm>
          <a:prstGeom prst="straightConnector1">
            <a:avLst/>
          </a:prstGeom>
          <a:noFill/>
          <a:ln cap="flat" cmpd="sng" w="9525">
            <a:solidFill>
              <a:schemeClr val="dk1"/>
            </a:solidFill>
            <a:prstDash val="solid"/>
            <a:round/>
            <a:headEnd len="med" w="med" type="none"/>
            <a:tailEnd len="med" w="med" type="none"/>
          </a:ln>
        </p:spPr>
      </p:cxnSp>
      <p:cxnSp>
        <p:nvCxnSpPr>
          <p:cNvPr id="560" name="Google Shape;560;p52"/>
          <p:cNvCxnSpPr/>
          <p:nvPr/>
        </p:nvCxnSpPr>
        <p:spPr>
          <a:xfrm>
            <a:off x="3257325" y="2540000"/>
            <a:ext cx="0" cy="1093500"/>
          </a:xfrm>
          <a:prstGeom prst="straightConnector1">
            <a:avLst/>
          </a:prstGeom>
          <a:noFill/>
          <a:ln cap="flat" cmpd="sng" w="9525">
            <a:solidFill>
              <a:schemeClr val="dk1"/>
            </a:solidFill>
            <a:prstDash val="solid"/>
            <a:round/>
            <a:headEnd len="med" w="med" type="none"/>
            <a:tailEnd len="med" w="med" type="none"/>
          </a:ln>
        </p:spPr>
      </p:cxnSp>
      <p:cxnSp>
        <p:nvCxnSpPr>
          <p:cNvPr id="561" name="Google Shape;561;p52"/>
          <p:cNvCxnSpPr/>
          <p:nvPr/>
        </p:nvCxnSpPr>
        <p:spPr>
          <a:xfrm>
            <a:off x="5888250" y="2541250"/>
            <a:ext cx="0" cy="1093500"/>
          </a:xfrm>
          <a:prstGeom prst="straightConnector1">
            <a:avLst/>
          </a:prstGeom>
          <a:noFill/>
          <a:ln cap="flat" cmpd="sng" w="9525">
            <a:solidFill>
              <a:schemeClr val="dk1"/>
            </a:solidFill>
            <a:prstDash val="solid"/>
            <a:round/>
            <a:headEnd len="med" w="med" type="none"/>
            <a:tailEnd len="med" w="med" type="none"/>
          </a:ln>
        </p:spPr>
      </p:cxnSp>
      <p:sp>
        <p:nvSpPr>
          <p:cNvPr id="562" name="Google Shape;562;p52"/>
          <p:cNvSpPr txBox="1"/>
          <p:nvPr/>
        </p:nvSpPr>
        <p:spPr>
          <a:xfrm>
            <a:off x="2036625" y="3633500"/>
            <a:ext cx="2441400" cy="9996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Khand"/>
                <a:ea typeface="Khand"/>
                <a:cs typeface="Khand"/>
                <a:sym typeface="Khand"/>
              </a:rPr>
              <a:t>Businesses can observe and learn from the mistakes of previous businesses</a:t>
            </a:r>
            <a:endParaRPr b="1" sz="1500">
              <a:solidFill>
                <a:schemeClr val="dk1"/>
              </a:solidFill>
              <a:latin typeface="Khand"/>
              <a:ea typeface="Khand"/>
              <a:cs typeface="Khand"/>
              <a:sym typeface="Khand"/>
            </a:endParaRPr>
          </a:p>
        </p:txBody>
      </p:sp>
      <p:sp>
        <p:nvSpPr>
          <p:cNvPr id="563" name="Google Shape;563;p52"/>
          <p:cNvSpPr txBox="1"/>
          <p:nvPr/>
        </p:nvSpPr>
        <p:spPr>
          <a:xfrm>
            <a:off x="4667550" y="3633500"/>
            <a:ext cx="2441400" cy="7701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Khand"/>
                <a:ea typeface="Khand"/>
                <a:cs typeface="Khand"/>
                <a:sym typeface="Khand"/>
              </a:rPr>
              <a:t>Do not have to bear exploration costs in new market</a:t>
            </a:r>
            <a:endParaRPr b="1" sz="1500">
              <a:solidFill>
                <a:schemeClr val="dk1"/>
              </a:solidFill>
              <a:latin typeface="Khand"/>
              <a:ea typeface="Khand"/>
              <a:cs typeface="Khand"/>
              <a:sym typeface="Khan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GROUP</a:t>
            </a:r>
            <a:r>
              <a:rPr lang="en"/>
              <a:t> </a:t>
            </a:r>
            <a:r>
              <a:rPr b="1" lang="en"/>
              <a:t>MEMBERS</a:t>
            </a:r>
            <a:endParaRPr/>
          </a:p>
        </p:txBody>
      </p:sp>
      <p:sp>
        <p:nvSpPr>
          <p:cNvPr id="206" name="Google Shape;206;p35"/>
          <p:cNvSpPr/>
          <p:nvPr/>
        </p:nvSpPr>
        <p:spPr>
          <a:xfrm>
            <a:off x="719975" y="172037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1</a:t>
            </a:r>
            <a:endParaRPr b="1" sz="1600">
              <a:solidFill>
                <a:schemeClr val="lt1"/>
              </a:solidFill>
              <a:latin typeface="Bebas Neue"/>
              <a:ea typeface="Bebas Neue"/>
              <a:cs typeface="Bebas Neue"/>
              <a:sym typeface="Bebas Neue"/>
            </a:endParaRPr>
          </a:p>
        </p:txBody>
      </p:sp>
      <p:sp>
        <p:nvSpPr>
          <p:cNvPr id="207" name="Google Shape;207;p35"/>
          <p:cNvSpPr/>
          <p:nvPr/>
        </p:nvSpPr>
        <p:spPr>
          <a:xfrm>
            <a:off x="719975" y="222644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2</a:t>
            </a:r>
            <a:endParaRPr b="1" sz="1600">
              <a:solidFill>
                <a:schemeClr val="lt1"/>
              </a:solidFill>
              <a:latin typeface="Bebas Neue"/>
              <a:ea typeface="Bebas Neue"/>
              <a:cs typeface="Bebas Neue"/>
              <a:sym typeface="Bebas Neue"/>
            </a:endParaRPr>
          </a:p>
        </p:txBody>
      </p:sp>
      <p:sp>
        <p:nvSpPr>
          <p:cNvPr id="208" name="Google Shape;208;p35"/>
          <p:cNvSpPr/>
          <p:nvPr/>
        </p:nvSpPr>
        <p:spPr>
          <a:xfrm>
            <a:off x="719975" y="323858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4</a:t>
            </a:r>
            <a:endParaRPr b="1" sz="1600">
              <a:solidFill>
                <a:schemeClr val="lt1"/>
              </a:solidFill>
              <a:latin typeface="Bebas Neue"/>
              <a:ea typeface="Bebas Neue"/>
              <a:cs typeface="Bebas Neue"/>
              <a:sym typeface="Bebas Neue"/>
            </a:endParaRPr>
          </a:p>
        </p:txBody>
      </p:sp>
      <p:sp>
        <p:nvSpPr>
          <p:cNvPr id="209" name="Google Shape;209;p35"/>
          <p:cNvSpPr/>
          <p:nvPr/>
        </p:nvSpPr>
        <p:spPr>
          <a:xfrm>
            <a:off x="719975" y="273251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3</a:t>
            </a:r>
            <a:endParaRPr b="1" sz="1600">
              <a:solidFill>
                <a:schemeClr val="lt1"/>
              </a:solidFill>
              <a:latin typeface="Bebas Neue"/>
              <a:ea typeface="Bebas Neue"/>
              <a:cs typeface="Bebas Neue"/>
              <a:sym typeface="Bebas Neue"/>
            </a:endParaRPr>
          </a:p>
        </p:txBody>
      </p:sp>
      <p:sp>
        <p:nvSpPr>
          <p:cNvPr id="210" name="Google Shape;210;p35"/>
          <p:cNvSpPr/>
          <p:nvPr/>
        </p:nvSpPr>
        <p:spPr>
          <a:xfrm>
            <a:off x="1225175" y="1720375"/>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Font typeface="Arial"/>
              <a:buNone/>
            </a:pPr>
            <a:r>
              <a:rPr lang="en">
                <a:solidFill>
                  <a:schemeClr val="dk1"/>
                </a:solidFill>
                <a:latin typeface="Red Hat Text"/>
                <a:ea typeface="Red Hat Text"/>
                <a:cs typeface="Red Hat Text"/>
                <a:sym typeface="Red Hat Text"/>
              </a:rPr>
              <a:t>Le Nguyen Chau Anh</a:t>
            </a:r>
            <a:endParaRPr>
              <a:solidFill>
                <a:schemeClr val="dk1"/>
              </a:solidFill>
              <a:latin typeface="Red Hat Text"/>
              <a:ea typeface="Red Hat Text"/>
              <a:cs typeface="Red Hat Text"/>
              <a:sym typeface="Red Hat Text"/>
            </a:endParaRPr>
          </a:p>
        </p:txBody>
      </p:sp>
      <p:sp>
        <p:nvSpPr>
          <p:cNvPr id="211" name="Google Shape;211;p35"/>
          <p:cNvSpPr/>
          <p:nvPr/>
        </p:nvSpPr>
        <p:spPr>
          <a:xfrm>
            <a:off x="1225175" y="2226442"/>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Nguyen Mai Anh</a:t>
            </a:r>
            <a:endParaRPr>
              <a:solidFill>
                <a:schemeClr val="dk1"/>
              </a:solidFill>
              <a:latin typeface="Red Hat Text"/>
              <a:ea typeface="Red Hat Text"/>
              <a:cs typeface="Red Hat Text"/>
              <a:sym typeface="Red Hat Text"/>
            </a:endParaRPr>
          </a:p>
        </p:txBody>
      </p:sp>
      <p:sp>
        <p:nvSpPr>
          <p:cNvPr id="212" name="Google Shape;212;p35"/>
          <p:cNvSpPr/>
          <p:nvPr/>
        </p:nvSpPr>
        <p:spPr>
          <a:xfrm>
            <a:off x="1225175" y="3238577"/>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Vo Duc Nghia</a:t>
            </a:r>
            <a:endParaRPr>
              <a:solidFill>
                <a:schemeClr val="dk1"/>
              </a:solidFill>
              <a:latin typeface="Red Hat Text"/>
              <a:ea typeface="Red Hat Text"/>
              <a:cs typeface="Red Hat Text"/>
              <a:sym typeface="Red Hat Text"/>
            </a:endParaRPr>
          </a:p>
        </p:txBody>
      </p:sp>
      <p:sp>
        <p:nvSpPr>
          <p:cNvPr id="213" name="Google Shape;213;p35"/>
          <p:cNvSpPr/>
          <p:nvPr/>
        </p:nvSpPr>
        <p:spPr>
          <a:xfrm>
            <a:off x="1225175" y="2732510"/>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Red Hat Text"/>
                <a:ea typeface="Red Hat Text"/>
                <a:cs typeface="Red Hat Text"/>
                <a:sym typeface="Red Hat Text"/>
              </a:rPr>
              <a:t>Nguyen Thanh Hai</a:t>
            </a:r>
            <a:endParaRPr>
              <a:solidFill>
                <a:schemeClr val="dk1"/>
              </a:solidFill>
              <a:latin typeface="Red Hat Text"/>
              <a:ea typeface="Red Hat Text"/>
              <a:cs typeface="Red Hat Text"/>
              <a:sym typeface="Red Hat Text"/>
            </a:endParaRPr>
          </a:p>
        </p:txBody>
      </p:sp>
      <p:sp>
        <p:nvSpPr>
          <p:cNvPr id="214" name="Google Shape;214;p35"/>
          <p:cNvSpPr/>
          <p:nvPr/>
        </p:nvSpPr>
        <p:spPr>
          <a:xfrm>
            <a:off x="719975" y="3744625"/>
            <a:ext cx="3528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Bebas Neue"/>
                <a:ea typeface="Bebas Neue"/>
                <a:cs typeface="Bebas Neue"/>
                <a:sym typeface="Bebas Neue"/>
              </a:rPr>
              <a:t>5</a:t>
            </a:r>
            <a:endParaRPr b="1" sz="1600">
              <a:solidFill>
                <a:schemeClr val="lt1"/>
              </a:solidFill>
              <a:latin typeface="Bebas Neue"/>
              <a:ea typeface="Bebas Neue"/>
              <a:cs typeface="Bebas Neue"/>
              <a:sym typeface="Bebas Neue"/>
            </a:endParaRPr>
          </a:p>
        </p:txBody>
      </p:sp>
      <p:sp>
        <p:nvSpPr>
          <p:cNvPr id="215" name="Google Shape;215;p35"/>
          <p:cNvSpPr/>
          <p:nvPr/>
        </p:nvSpPr>
        <p:spPr>
          <a:xfrm>
            <a:off x="1225175" y="3744625"/>
            <a:ext cx="2728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chemeClr val="dk1"/>
                </a:solidFill>
                <a:latin typeface="Red Hat Text"/>
                <a:ea typeface="Red Hat Text"/>
                <a:cs typeface="Red Hat Text"/>
                <a:sym typeface="Red Hat Text"/>
              </a:rPr>
              <a:t>Dinh Bao Ngoc</a:t>
            </a:r>
            <a:endParaRPr>
              <a:solidFill>
                <a:schemeClr val="dk1"/>
              </a:solidFill>
              <a:latin typeface="Red Hat Text"/>
              <a:ea typeface="Red Hat Text"/>
              <a:cs typeface="Red Hat Text"/>
              <a:sym typeface="Red Hat Text"/>
            </a:endParaRPr>
          </a:p>
        </p:txBody>
      </p:sp>
      <p:sp>
        <p:nvSpPr>
          <p:cNvPr id="216" name="Google Shape;216;p35"/>
          <p:cNvSpPr/>
          <p:nvPr/>
        </p:nvSpPr>
        <p:spPr>
          <a:xfrm>
            <a:off x="720000" y="1214300"/>
            <a:ext cx="32337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Khand"/>
                <a:ea typeface="Khand"/>
                <a:cs typeface="Khand"/>
                <a:sym typeface="Khand"/>
              </a:rPr>
              <a:t>NAME</a:t>
            </a:r>
            <a:endParaRPr b="1" sz="1600">
              <a:solidFill>
                <a:schemeClr val="dk1"/>
              </a:solidFill>
              <a:latin typeface="Khand"/>
              <a:ea typeface="Khand"/>
              <a:cs typeface="Khand"/>
              <a:sym typeface="Khand"/>
            </a:endParaRPr>
          </a:p>
        </p:txBody>
      </p:sp>
      <p:sp>
        <p:nvSpPr>
          <p:cNvPr id="217" name="Google Shape;217;p35"/>
          <p:cNvSpPr/>
          <p:nvPr/>
        </p:nvSpPr>
        <p:spPr>
          <a:xfrm>
            <a:off x="4117475" y="1214300"/>
            <a:ext cx="4306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dk1"/>
                </a:solidFill>
                <a:latin typeface="Khand"/>
                <a:ea typeface="Khand"/>
                <a:cs typeface="Khand"/>
                <a:sym typeface="Khand"/>
              </a:rPr>
              <a:t>STUDENT ID</a:t>
            </a:r>
            <a:endParaRPr b="1" sz="1600">
              <a:solidFill>
                <a:schemeClr val="dk1"/>
              </a:solidFill>
              <a:latin typeface="Khand"/>
              <a:ea typeface="Khand"/>
              <a:cs typeface="Khand"/>
              <a:sym typeface="Khand"/>
            </a:endParaRPr>
          </a:p>
        </p:txBody>
      </p:sp>
      <p:sp>
        <p:nvSpPr>
          <p:cNvPr id="218" name="Google Shape;218;p35"/>
          <p:cNvSpPr/>
          <p:nvPr/>
        </p:nvSpPr>
        <p:spPr>
          <a:xfrm>
            <a:off x="4117500" y="1720375"/>
            <a:ext cx="4306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31221024891</a:t>
            </a:r>
            <a:endParaRPr>
              <a:solidFill>
                <a:schemeClr val="dk1"/>
              </a:solidFill>
              <a:latin typeface="Red Hat Text"/>
              <a:ea typeface="Red Hat Text"/>
              <a:cs typeface="Red Hat Text"/>
              <a:sym typeface="Red Hat Text"/>
            </a:endParaRPr>
          </a:p>
        </p:txBody>
      </p:sp>
      <p:sp>
        <p:nvSpPr>
          <p:cNvPr id="219" name="Google Shape;219;p35"/>
          <p:cNvSpPr/>
          <p:nvPr/>
        </p:nvSpPr>
        <p:spPr>
          <a:xfrm>
            <a:off x="4117500" y="2226450"/>
            <a:ext cx="4306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31221027013</a:t>
            </a:r>
            <a:endParaRPr>
              <a:solidFill>
                <a:schemeClr val="dk1"/>
              </a:solidFill>
              <a:latin typeface="Red Hat Text"/>
              <a:ea typeface="Red Hat Text"/>
              <a:cs typeface="Red Hat Text"/>
              <a:sym typeface="Red Hat Text"/>
            </a:endParaRPr>
          </a:p>
        </p:txBody>
      </p:sp>
      <p:sp>
        <p:nvSpPr>
          <p:cNvPr id="220" name="Google Shape;220;p35"/>
          <p:cNvSpPr/>
          <p:nvPr/>
        </p:nvSpPr>
        <p:spPr>
          <a:xfrm>
            <a:off x="4117500" y="3238575"/>
            <a:ext cx="4306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31221025137</a:t>
            </a:r>
            <a:endParaRPr>
              <a:solidFill>
                <a:schemeClr val="dk1"/>
              </a:solidFill>
              <a:latin typeface="Red Hat Text"/>
              <a:ea typeface="Red Hat Text"/>
              <a:cs typeface="Red Hat Text"/>
              <a:sym typeface="Red Hat Text"/>
            </a:endParaRPr>
          </a:p>
        </p:txBody>
      </p:sp>
      <p:sp>
        <p:nvSpPr>
          <p:cNvPr id="221" name="Google Shape;221;p35"/>
          <p:cNvSpPr/>
          <p:nvPr/>
        </p:nvSpPr>
        <p:spPr>
          <a:xfrm>
            <a:off x="4117500" y="2732500"/>
            <a:ext cx="4306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31221024999</a:t>
            </a:r>
            <a:endParaRPr>
              <a:solidFill>
                <a:schemeClr val="dk1"/>
              </a:solidFill>
              <a:latin typeface="Red Hat Text"/>
              <a:ea typeface="Red Hat Text"/>
              <a:cs typeface="Red Hat Text"/>
              <a:sym typeface="Red Hat Text"/>
            </a:endParaRPr>
          </a:p>
        </p:txBody>
      </p:sp>
      <p:sp>
        <p:nvSpPr>
          <p:cNvPr id="222" name="Google Shape;222;p35"/>
          <p:cNvSpPr/>
          <p:nvPr/>
        </p:nvSpPr>
        <p:spPr>
          <a:xfrm>
            <a:off x="4117500" y="3744625"/>
            <a:ext cx="4306500" cy="3528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ed Hat Text"/>
                <a:ea typeface="Red Hat Text"/>
                <a:cs typeface="Red Hat Text"/>
                <a:sym typeface="Red Hat Text"/>
              </a:rPr>
              <a:t>31221024932</a:t>
            </a:r>
            <a:endParaRPr>
              <a:solidFill>
                <a:schemeClr val="dk1"/>
              </a:solidFill>
              <a:latin typeface="Red Hat Text"/>
              <a:ea typeface="Red Hat Text"/>
              <a:cs typeface="Red Hat Text"/>
              <a:sym typeface="Red Hat Tex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53"/>
          <p:cNvSpPr txBox="1"/>
          <p:nvPr>
            <p:ph idx="1" type="subTitle"/>
          </p:nvPr>
        </p:nvSpPr>
        <p:spPr>
          <a:xfrm>
            <a:off x="893575" y="2170225"/>
            <a:ext cx="3584400" cy="184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r>
              <a:rPr lang="en" sz="1100">
                <a:solidFill>
                  <a:srgbClr val="000000"/>
                </a:solidFill>
                <a:latin typeface="Times New Roman"/>
                <a:ea typeface="Times New Roman"/>
                <a:cs typeface="Times New Roman"/>
                <a:sym typeface="Times New Roman"/>
              </a:rPr>
              <a:t> </a:t>
            </a:r>
            <a:r>
              <a:rPr lang="en"/>
              <a:t>Allow to learn about a foreign market before deciding whether to enter on a large scale and how best to enter. </a:t>
            </a:r>
            <a:endParaRPr sz="1700"/>
          </a:p>
          <a:p>
            <a:pPr indent="0" lvl="0" marL="0" rtl="0" algn="l">
              <a:spcBef>
                <a:spcPts val="0"/>
              </a:spcBef>
              <a:spcAft>
                <a:spcPts val="0"/>
              </a:spcAft>
              <a:buNone/>
            </a:pPr>
            <a:r>
              <a:rPr lang="en"/>
              <a:t>- </a:t>
            </a:r>
            <a:r>
              <a:rPr lang="en"/>
              <a:t>Entering on a small scale is less costly</a:t>
            </a:r>
            <a:endParaRPr/>
          </a:p>
          <a:p>
            <a:pPr indent="0" lvl="0" marL="0" rtl="0" algn="l">
              <a:spcBef>
                <a:spcPts val="0"/>
              </a:spcBef>
              <a:spcAft>
                <a:spcPts val="0"/>
              </a:spcAft>
              <a:buNone/>
            </a:pPr>
            <a:r>
              <a:rPr lang="en"/>
              <a:t>- Minimizes the risks associated with a large entry, limit potential losses</a:t>
            </a:r>
            <a:endParaRPr/>
          </a:p>
          <a:p>
            <a:pPr indent="0" lvl="0" marL="0" rtl="0" algn="l">
              <a:spcBef>
                <a:spcPts val="0"/>
              </a:spcBef>
              <a:spcAft>
                <a:spcPts val="0"/>
              </a:spcAft>
              <a:buNone/>
            </a:pPr>
            <a:r>
              <a:t/>
            </a:r>
            <a:endParaRPr sz="1100">
              <a:solidFill>
                <a:srgbClr val="FF0000"/>
              </a:solidFill>
              <a:latin typeface="Times New Roman"/>
              <a:ea typeface="Times New Roman"/>
              <a:cs typeface="Times New Roman"/>
              <a:sym typeface="Times New Roman"/>
            </a:endParaRPr>
          </a:p>
        </p:txBody>
      </p:sp>
      <p:sp>
        <p:nvSpPr>
          <p:cNvPr id="569" name="Google Shape;569;p53"/>
          <p:cNvSpPr txBox="1"/>
          <p:nvPr>
            <p:ph idx="2" type="subTitle"/>
          </p:nvPr>
        </p:nvSpPr>
        <p:spPr>
          <a:xfrm>
            <a:off x="4666000" y="2170370"/>
            <a:ext cx="3584400" cy="1848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 M</a:t>
            </a:r>
            <a:r>
              <a:rPr lang="en"/>
              <a:t>ore difficult to build market share </a:t>
            </a:r>
            <a:endParaRPr/>
          </a:p>
          <a:p>
            <a:pPr indent="0" lvl="0" marL="0" rtl="0" algn="l">
              <a:lnSpc>
                <a:spcPct val="100000"/>
              </a:lnSpc>
              <a:spcBef>
                <a:spcPts val="0"/>
              </a:spcBef>
              <a:spcAft>
                <a:spcPts val="0"/>
              </a:spcAft>
              <a:buNone/>
            </a:pPr>
            <a:r>
              <a:rPr lang="en"/>
              <a:t>- Lack of commitment thus not attract to customers and distributors</a:t>
            </a:r>
            <a:endParaRPr/>
          </a:p>
        </p:txBody>
      </p:sp>
      <p:sp>
        <p:nvSpPr>
          <p:cNvPr id="570" name="Google Shape;570;p5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SCALE </a:t>
            </a:r>
            <a:r>
              <a:rPr lang="en"/>
              <a:t>OF ENTRY</a:t>
            </a:r>
            <a:endParaRPr/>
          </a:p>
        </p:txBody>
      </p:sp>
      <p:sp>
        <p:nvSpPr>
          <p:cNvPr id="571" name="Google Shape;571;p53"/>
          <p:cNvSpPr txBox="1"/>
          <p:nvPr>
            <p:ph idx="3" type="title"/>
          </p:nvPr>
        </p:nvSpPr>
        <p:spPr>
          <a:xfrm>
            <a:off x="893575" y="1824900"/>
            <a:ext cx="3584400" cy="49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YES,</a:t>
            </a:r>
            <a:endParaRPr/>
          </a:p>
        </p:txBody>
      </p:sp>
      <p:sp>
        <p:nvSpPr>
          <p:cNvPr id="572" name="Google Shape;572;p53"/>
          <p:cNvSpPr txBox="1"/>
          <p:nvPr>
            <p:ph idx="4" type="title"/>
          </p:nvPr>
        </p:nvSpPr>
        <p:spPr>
          <a:xfrm>
            <a:off x="4666000" y="1824900"/>
            <a:ext cx="3584400" cy="49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BUT</a:t>
            </a:r>
            <a:endParaRPr/>
          </a:p>
        </p:txBody>
      </p:sp>
      <p:sp>
        <p:nvSpPr>
          <p:cNvPr id="573" name="Google Shape;573;p53"/>
          <p:cNvSpPr txBox="1"/>
          <p:nvPr/>
        </p:nvSpPr>
        <p:spPr>
          <a:xfrm>
            <a:off x="720000" y="1283989"/>
            <a:ext cx="7704000" cy="4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1"/>
                </a:solidFill>
                <a:highlight>
                  <a:schemeClr val="dk2"/>
                </a:highlight>
                <a:latin typeface="Red Hat Text"/>
                <a:ea typeface="Red Hat Text"/>
                <a:cs typeface="Red Hat Text"/>
                <a:sym typeface="Red Hat Text"/>
              </a:rPr>
              <a:t> </a:t>
            </a:r>
            <a:r>
              <a:rPr lang="en" sz="1700">
                <a:solidFill>
                  <a:schemeClr val="dk1"/>
                </a:solidFill>
                <a:highlight>
                  <a:schemeClr val="dk2"/>
                </a:highlight>
                <a:latin typeface="Red Hat Text"/>
                <a:ea typeface="Red Hat Text"/>
                <a:cs typeface="Red Hat Text"/>
                <a:sym typeface="Red Hat Text"/>
              </a:rPr>
              <a:t>Masan Consumer take the common path which is</a:t>
            </a:r>
            <a:r>
              <a:rPr b="1" lang="en" sz="1700">
                <a:solidFill>
                  <a:schemeClr val="dk1"/>
                </a:solidFill>
                <a:highlight>
                  <a:schemeClr val="dk2"/>
                </a:highlight>
                <a:latin typeface="Red Hat Text"/>
                <a:ea typeface="Red Hat Text"/>
                <a:cs typeface="Red Hat Text"/>
                <a:sym typeface="Red Hat Text"/>
              </a:rPr>
              <a:t> start small by exporting</a:t>
            </a:r>
            <a:r>
              <a:rPr lang="en" sz="1700">
                <a:solidFill>
                  <a:schemeClr val="dk1"/>
                </a:solidFill>
                <a:highlight>
                  <a:schemeClr val="dk2"/>
                </a:highlight>
                <a:latin typeface="Red Hat Text"/>
                <a:ea typeface="Red Hat Text"/>
                <a:cs typeface="Red Hat Text"/>
                <a:sym typeface="Red Hat Text"/>
              </a:rPr>
              <a:t> </a:t>
            </a:r>
            <a:endParaRPr b="1" sz="1700">
              <a:solidFill>
                <a:schemeClr val="dk1"/>
              </a:solidFill>
              <a:highlight>
                <a:schemeClr val="dk2"/>
              </a:highlight>
              <a:latin typeface="Red Hat Text"/>
              <a:ea typeface="Red Hat Text"/>
              <a:cs typeface="Red Hat Text"/>
              <a:sym typeface="Red Hat Tex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sp>
        <p:nvSpPr>
          <p:cNvPr id="578" name="Google Shape;578;p54"/>
          <p:cNvSpPr txBox="1"/>
          <p:nvPr/>
        </p:nvSpPr>
        <p:spPr>
          <a:xfrm>
            <a:off x="919362" y="2255625"/>
            <a:ext cx="2232300" cy="790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ed Hat Text"/>
                <a:ea typeface="Red Hat Text"/>
                <a:cs typeface="Red Hat Text"/>
                <a:sym typeface="Red Hat Text"/>
              </a:rPr>
              <a:t>The company still </a:t>
            </a:r>
            <a:r>
              <a:rPr b="1" lang="en">
                <a:solidFill>
                  <a:schemeClr val="dk1"/>
                </a:solidFill>
                <a:latin typeface="Red Hat Text"/>
                <a:ea typeface="Red Hat Text"/>
                <a:cs typeface="Red Hat Text"/>
                <a:sym typeface="Red Hat Text"/>
              </a:rPr>
              <a:t>mostly focus on home market</a:t>
            </a:r>
            <a:r>
              <a:rPr lang="en">
                <a:solidFill>
                  <a:schemeClr val="dk1"/>
                </a:solidFill>
                <a:latin typeface="Red Hat Text"/>
                <a:ea typeface="Red Hat Text"/>
                <a:cs typeface="Red Hat Text"/>
                <a:sym typeface="Red Hat Text"/>
              </a:rPr>
              <a:t> and only decided to enter with a small scale so export is a suitable way</a:t>
            </a:r>
            <a:endParaRPr b="1">
              <a:solidFill>
                <a:schemeClr val="dk1"/>
              </a:solidFill>
              <a:latin typeface="Red Hat Text"/>
              <a:ea typeface="Red Hat Text"/>
              <a:cs typeface="Red Hat Text"/>
              <a:sym typeface="Red Hat Text"/>
            </a:endParaRPr>
          </a:p>
        </p:txBody>
      </p:sp>
      <p:sp>
        <p:nvSpPr>
          <p:cNvPr id="579" name="Google Shape;579;p54"/>
          <p:cNvSpPr/>
          <p:nvPr/>
        </p:nvSpPr>
        <p:spPr>
          <a:xfrm>
            <a:off x="3896036" y="1899575"/>
            <a:ext cx="1502700" cy="1502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54"/>
          <p:cNvSpPr txBox="1"/>
          <p:nvPr/>
        </p:nvSpPr>
        <p:spPr>
          <a:xfrm>
            <a:off x="3993413" y="2255627"/>
            <a:ext cx="1307700" cy="3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2000">
                <a:solidFill>
                  <a:srgbClr val="212121"/>
                </a:solidFill>
                <a:latin typeface="Khand"/>
                <a:ea typeface="Khand"/>
                <a:cs typeface="Khand"/>
                <a:sym typeface="Khand"/>
              </a:rPr>
              <a:t>VISION AND STRATEGY</a:t>
            </a:r>
            <a:endParaRPr sz="2000">
              <a:solidFill>
                <a:srgbClr val="212121"/>
              </a:solidFill>
              <a:latin typeface="Khand"/>
              <a:ea typeface="Khand"/>
              <a:cs typeface="Khand"/>
              <a:sym typeface="Khand"/>
            </a:endParaRPr>
          </a:p>
        </p:txBody>
      </p:sp>
      <p:sp>
        <p:nvSpPr>
          <p:cNvPr id="581" name="Google Shape;581;p54"/>
          <p:cNvSpPr/>
          <p:nvPr/>
        </p:nvSpPr>
        <p:spPr>
          <a:xfrm>
            <a:off x="4549932" y="2990716"/>
            <a:ext cx="1502700" cy="1502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54"/>
          <p:cNvSpPr txBox="1"/>
          <p:nvPr/>
        </p:nvSpPr>
        <p:spPr>
          <a:xfrm>
            <a:off x="4626313" y="3556300"/>
            <a:ext cx="1616100" cy="371400"/>
          </a:xfrm>
          <a:prstGeom prst="rect">
            <a:avLst/>
          </a:prstGeom>
          <a:noFill/>
          <a:ln>
            <a:noFill/>
          </a:ln>
        </p:spPr>
        <p:txBody>
          <a:bodyPr anchorCtr="0" anchor="t" bIns="91425" lIns="91425" spcFirstLastPara="1" rIns="228600" wrap="square" tIns="91425">
            <a:noAutofit/>
          </a:bodyPr>
          <a:lstStyle/>
          <a:p>
            <a:pPr indent="0" lvl="0" marL="0" rtl="0" algn="ctr">
              <a:spcBef>
                <a:spcPts val="0"/>
              </a:spcBef>
              <a:spcAft>
                <a:spcPts val="1600"/>
              </a:spcAft>
              <a:buNone/>
            </a:pPr>
            <a:r>
              <a:rPr lang="en" sz="2000">
                <a:solidFill>
                  <a:srgbClr val="212121"/>
                </a:solidFill>
                <a:latin typeface="Khand"/>
                <a:ea typeface="Khand"/>
                <a:cs typeface="Khand"/>
                <a:sym typeface="Khand"/>
              </a:rPr>
              <a:t>COMPETITION</a:t>
            </a:r>
            <a:endParaRPr sz="2000">
              <a:solidFill>
                <a:srgbClr val="212121"/>
              </a:solidFill>
              <a:latin typeface="Khand"/>
              <a:ea typeface="Khand"/>
              <a:cs typeface="Khand"/>
              <a:sym typeface="Khand"/>
            </a:endParaRPr>
          </a:p>
        </p:txBody>
      </p:sp>
      <p:sp>
        <p:nvSpPr>
          <p:cNvPr id="583" name="Google Shape;583;p54"/>
          <p:cNvSpPr/>
          <p:nvPr/>
        </p:nvSpPr>
        <p:spPr>
          <a:xfrm>
            <a:off x="3242119" y="2990716"/>
            <a:ext cx="1502700" cy="15027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54"/>
          <p:cNvSpPr txBox="1"/>
          <p:nvPr/>
        </p:nvSpPr>
        <p:spPr>
          <a:xfrm>
            <a:off x="3242114" y="3552125"/>
            <a:ext cx="1502700" cy="371400"/>
          </a:xfrm>
          <a:prstGeom prst="rect">
            <a:avLst/>
          </a:prstGeom>
          <a:noFill/>
          <a:ln>
            <a:noFill/>
          </a:ln>
        </p:spPr>
        <p:txBody>
          <a:bodyPr anchorCtr="0" anchor="t" bIns="91425" lIns="137150" spcFirstLastPara="1" rIns="91425" wrap="square" tIns="91425">
            <a:noAutofit/>
          </a:bodyPr>
          <a:lstStyle/>
          <a:p>
            <a:pPr indent="0" lvl="0" marL="0" rtl="0" algn="ctr">
              <a:spcBef>
                <a:spcPts val="0"/>
              </a:spcBef>
              <a:spcAft>
                <a:spcPts val="1600"/>
              </a:spcAft>
              <a:buNone/>
            </a:pPr>
            <a:r>
              <a:rPr lang="en" sz="2000">
                <a:solidFill>
                  <a:srgbClr val="212121"/>
                </a:solidFill>
                <a:latin typeface="Khand"/>
                <a:ea typeface="Khand"/>
                <a:cs typeface="Khand"/>
                <a:sym typeface="Khand"/>
              </a:rPr>
              <a:t>COST</a:t>
            </a:r>
            <a:endParaRPr sz="2000">
              <a:solidFill>
                <a:srgbClr val="212121"/>
              </a:solidFill>
              <a:latin typeface="Khand"/>
              <a:ea typeface="Khand"/>
              <a:cs typeface="Khand"/>
              <a:sym typeface="Khand"/>
            </a:endParaRPr>
          </a:p>
        </p:txBody>
      </p:sp>
      <p:sp>
        <p:nvSpPr>
          <p:cNvPr id="585" name="Google Shape;585;p54"/>
          <p:cNvSpPr txBox="1"/>
          <p:nvPr/>
        </p:nvSpPr>
        <p:spPr>
          <a:xfrm>
            <a:off x="6223046" y="2444666"/>
            <a:ext cx="1131900" cy="4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200">
                <a:solidFill>
                  <a:schemeClr val="dk1"/>
                </a:solidFill>
                <a:latin typeface="Khand"/>
                <a:ea typeface="Khand"/>
                <a:cs typeface="Khand"/>
                <a:sym typeface="Khand"/>
              </a:rPr>
              <a:t>WHY ?</a:t>
            </a:r>
            <a:endParaRPr b="1" sz="2200">
              <a:solidFill>
                <a:schemeClr val="dk1"/>
              </a:solidFill>
              <a:latin typeface="Khand"/>
              <a:ea typeface="Khand"/>
              <a:cs typeface="Khand"/>
              <a:sym typeface="Khand"/>
            </a:endParaRPr>
          </a:p>
        </p:txBody>
      </p:sp>
      <p:sp>
        <p:nvSpPr>
          <p:cNvPr id="586" name="Google Shape;586;p54"/>
          <p:cNvSpPr txBox="1"/>
          <p:nvPr/>
        </p:nvSpPr>
        <p:spPr>
          <a:xfrm>
            <a:off x="919368" y="3616400"/>
            <a:ext cx="2001600" cy="7905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ed Hat Text"/>
                <a:ea typeface="Red Hat Text"/>
                <a:cs typeface="Red Hat Text"/>
                <a:sym typeface="Red Hat Text"/>
              </a:rPr>
              <a:t>Exporting is </a:t>
            </a:r>
            <a:r>
              <a:rPr b="1" lang="en">
                <a:solidFill>
                  <a:schemeClr val="dk1"/>
                </a:solidFill>
                <a:latin typeface="Red Hat Text"/>
                <a:ea typeface="Red Hat Text"/>
                <a:cs typeface="Red Hat Text"/>
                <a:sym typeface="Red Hat Text"/>
              </a:rPr>
              <a:t>cheaper </a:t>
            </a:r>
            <a:r>
              <a:rPr lang="en">
                <a:solidFill>
                  <a:schemeClr val="dk1"/>
                </a:solidFill>
                <a:latin typeface="Red Hat Text"/>
                <a:ea typeface="Red Hat Text"/>
                <a:cs typeface="Red Hat Text"/>
                <a:sym typeface="Red Hat Text"/>
              </a:rPr>
              <a:t>than Wholly owned subsidiaries or Joint ventures </a:t>
            </a:r>
            <a:endParaRPr b="1">
              <a:solidFill>
                <a:schemeClr val="dk1"/>
              </a:solidFill>
              <a:latin typeface="Red Hat Text"/>
              <a:ea typeface="Red Hat Text"/>
              <a:cs typeface="Red Hat Text"/>
              <a:sym typeface="Red Hat Text"/>
            </a:endParaRPr>
          </a:p>
        </p:txBody>
      </p:sp>
      <p:sp>
        <p:nvSpPr>
          <p:cNvPr id="587" name="Google Shape;587;p54"/>
          <p:cNvSpPr txBox="1"/>
          <p:nvPr/>
        </p:nvSpPr>
        <p:spPr>
          <a:xfrm>
            <a:off x="6223034" y="3346150"/>
            <a:ext cx="2001600" cy="791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a:solidFill>
                  <a:schemeClr val="dk1"/>
                </a:solidFill>
                <a:latin typeface="Red Hat Text"/>
                <a:ea typeface="Red Hat Text"/>
                <a:cs typeface="Red Hat Text"/>
                <a:sym typeface="Red Hat Text"/>
              </a:rPr>
              <a:t>Avoiding</a:t>
            </a:r>
            <a:r>
              <a:rPr lang="en">
                <a:solidFill>
                  <a:schemeClr val="dk1"/>
                </a:solidFill>
                <a:latin typeface="Red Hat Text"/>
                <a:ea typeface="Red Hat Text"/>
                <a:cs typeface="Red Hat Text"/>
                <a:sym typeface="Red Hat Text"/>
              </a:rPr>
              <a:t> the cost of </a:t>
            </a:r>
            <a:r>
              <a:rPr b="1" lang="en">
                <a:solidFill>
                  <a:schemeClr val="dk1"/>
                </a:solidFill>
                <a:latin typeface="Red Hat Text"/>
                <a:ea typeface="Red Hat Text"/>
                <a:cs typeface="Red Hat Text"/>
                <a:sym typeface="Red Hat Text"/>
              </a:rPr>
              <a:t>directly competing</a:t>
            </a:r>
            <a:r>
              <a:rPr lang="en">
                <a:solidFill>
                  <a:schemeClr val="dk1"/>
                </a:solidFill>
                <a:latin typeface="Red Hat Text"/>
                <a:ea typeface="Red Hat Text"/>
                <a:cs typeface="Red Hat Text"/>
                <a:sym typeface="Red Hat Text"/>
              </a:rPr>
              <a:t> with other  famous international brand or the local brands</a:t>
            </a:r>
            <a:endParaRPr b="1">
              <a:solidFill>
                <a:schemeClr val="dk1"/>
              </a:solidFill>
              <a:latin typeface="Red Hat Text"/>
              <a:ea typeface="Red Hat Text"/>
              <a:cs typeface="Red Hat Text"/>
              <a:sym typeface="Red Hat Text"/>
            </a:endParaRPr>
          </a:p>
        </p:txBody>
      </p:sp>
      <p:cxnSp>
        <p:nvCxnSpPr>
          <p:cNvPr id="588" name="Google Shape;588;p54"/>
          <p:cNvCxnSpPr>
            <a:stCxn id="589" idx="6"/>
            <a:endCxn id="585" idx="1"/>
          </p:cNvCxnSpPr>
          <p:nvPr/>
        </p:nvCxnSpPr>
        <p:spPr>
          <a:xfrm flipH="1" rot="10800000">
            <a:off x="4903359" y="2650842"/>
            <a:ext cx="1319700" cy="7095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590" name="Google Shape;590;p54"/>
          <p:cNvCxnSpPr>
            <a:stCxn id="578" idx="3"/>
            <a:endCxn id="579" idx="2"/>
          </p:cNvCxnSpPr>
          <p:nvPr/>
        </p:nvCxnSpPr>
        <p:spPr>
          <a:xfrm>
            <a:off x="3151662" y="2650875"/>
            <a:ext cx="744300" cy="0"/>
          </a:xfrm>
          <a:prstGeom prst="straightConnector1">
            <a:avLst/>
          </a:prstGeom>
          <a:noFill/>
          <a:ln cap="flat" cmpd="sng" w="9525">
            <a:solidFill>
              <a:schemeClr val="dk1"/>
            </a:solidFill>
            <a:prstDash val="solid"/>
            <a:round/>
            <a:headEnd len="med" w="med" type="none"/>
            <a:tailEnd len="med" w="med" type="none"/>
          </a:ln>
        </p:spPr>
      </p:cxnSp>
      <p:cxnSp>
        <p:nvCxnSpPr>
          <p:cNvPr id="591" name="Google Shape;591;p54"/>
          <p:cNvCxnSpPr/>
          <p:nvPr/>
        </p:nvCxnSpPr>
        <p:spPr>
          <a:xfrm>
            <a:off x="2920959" y="4011651"/>
            <a:ext cx="375000" cy="0"/>
          </a:xfrm>
          <a:prstGeom prst="straightConnector1">
            <a:avLst/>
          </a:prstGeom>
          <a:noFill/>
          <a:ln cap="flat" cmpd="sng" w="9525">
            <a:solidFill>
              <a:schemeClr val="dk1"/>
            </a:solidFill>
            <a:prstDash val="solid"/>
            <a:round/>
            <a:headEnd len="med" w="med" type="none"/>
            <a:tailEnd len="med" w="med" type="none"/>
          </a:ln>
        </p:spPr>
      </p:cxnSp>
      <p:cxnSp>
        <p:nvCxnSpPr>
          <p:cNvPr id="592" name="Google Shape;592;p54"/>
          <p:cNvCxnSpPr>
            <a:endCxn id="582" idx="3"/>
          </p:cNvCxnSpPr>
          <p:nvPr/>
        </p:nvCxnSpPr>
        <p:spPr>
          <a:xfrm>
            <a:off x="6060013" y="3742000"/>
            <a:ext cx="182400" cy="0"/>
          </a:xfrm>
          <a:prstGeom prst="straightConnector1">
            <a:avLst/>
          </a:prstGeom>
          <a:noFill/>
          <a:ln cap="flat" cmpd="sng" w="9525">
            <a:solidFill>
              <a:schemeClr val="dk1"/>
            </a:solidFill>
            <a:prstDash val="solid"/>
            <a:round/>
            <a:headEnd len="med" w="med" type="none"/>
            <a:tailEnd len="med" w="med" type="none"/>
          </a:ln>
        </p:spPr>
      </p:cxnSp>
      <p:sp>
        <p:nvSpPr>
          <p:cNvPr id="589" name="Google Shape;589;p54"/>
          <p:cNvSpPr/>
          <p:nvPr/>
        </p:nvSpPr>
        <p:spPr>
          <a:xfrm>
            <a:off x="4391259" y="3104292"/>
            <a:ext cx="512100" cy="5121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4"/>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MODE </a:t>
            </a:r>
            <a:r>
              <a:rPr lang="en"/>
              <a:t>OF ENTRY</a:t>
            </a:r>
            <a:endParaRPr/>
          </a:p>
        </p:txBody>
      </p:sp>
      <p:sp>
        <p:nvSpPr>
          <p:cNvPr id="594" name="Google Shape;594;p54"/>
          <p:cNvSpPr txBox="1"/>
          <p:nvPr/>
        </p:nvSpPr>
        <p:spPr>
          <a:xfrm>
            <a:off x="720000" y="1283989"/>
            <a:ext cx="7704000" cy="423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700">
                <a:solidFill>
                  <a:schemeClr val="dk1"/>
                </a:solidFill>
                <a:highlight>
                  <a:schemeClr val="dk2"/>
                </a:highlight>
                <a:latin typeface="Red Hat Text"/>
                <a:ea typeface="Red Hat Text"/>
                <a:cs typeface="Red Hat Text"/>
                <a:sym typeface="Red Hat Text"/>
              </a:rPr>
              <a:t>The way to enter the market of Masan Consumer is in the form of </a:t>
            </a:r>
            <a:r>
              <a:rPr b="1" lang="en" sz="1700">
                <a:solidFill>
                  <a:schemeClr val="dk1"/>
                </a:solidFill>
                <a:highlight>
                  <a:schemeClr val="dk2"/>
                </a:highlight>
                <a:latin typeface="Red Hat Text"/>
                <a:ea typeface="Red Hat Text"/>
                <a:cs typeface="Red Hat Text"/>
                <a:sym typeface="Red Hat Text"/>
              </a:rPr>
              <a:t>export</a:t>
            </a:r>
            <a:r>
              <a:rPr lang="en" sz="1700">
                <a:solidFill>
                  <a:schemeClr val="dk1"/>
                </a:solidFill>
                <a:highlight>
                  <a:schemeClr val="dk2"/>
                </a:highlight>
                <a:latin typeface="Red Hat Text"/>
                <a:ea typeface="Red Hat Text"/>
                <a:cs typeface="Red Hat Text"/>
                <a:sym typeface="Red Hat Text"/>
              </a:rPr>
              <a:t> </a:t>
            </a:r>
            <a:endParaRPr b="1" sz="1700">
              <a:solidFill>
                <a:schemeClr val="dk1"/>
              </a:solidFill>
              <a:highlight>
                <a:schemeClr val="dk2"/>
              </a:highlight>
              <a:latin typeface="Red Hat Text"/>
              <a:ea typeface="Red Hat Text"/>
              <a:cs typeface="Red Hat Text"/>
              <a:sym typeface="Red Hat Text"/>
            </a:endParaRPr>
          </a:p>
        </p:txBody>
      </p:sp>
      <p:grpSp>
        <p:nvGrpSpPr>
          <p:cNvPr id="595" name="Google Shape;595;p54"/>
          <p:cNvGrpSpPr/>
          <p:nvPr/>
        </p:nvGrpSpPr>
        <p:grpSpPr>
          <a:xfrm>
            <a:off x="4469396" y="3182901"/>
            <a:ext cx="355968" cy="354888"/>
            <a:chOff x="6200325" y="1512457"/>
            <a:chExt cx="455843" cy="454460"/>
          </a:xfrm>
        </p:grpSpPr>
        <p:sp>
          <p:nvSpPr>
            <p:cNvPr id="596" name="Google Shape;596;p54"/>
            <p:cNvSpPr/>
            <p:nvPr/>
          </p:nvSpPr>
          <p:spPr>
            <a:xfrm>
              <a:off x="6315383" y="1512457"/>
              <a:ext cx="226051" cy="229224"/>
            </a:xfrm>
            <a:custGeom>
              <a:rect b="b" l="l" r="r" t="t"/>
              <a:pathLst>
                <a:path extrusionOk="0" h="8453" w="8336">
                  <a:moveTo>
                    <a:pt x="4168" y="2837"/>
                  </a:moveTo>
                  <a:cubicBezTo>
                    <a:pt x="4849" y="2837"/>
                    <a:pt x="5529" y="3299"/>
                    <a:pt x="5567" y="4223"/>
                  </a:cubicBezTo>
                  <a:cubicBezTo>
                    <a:pt x="5567" y="4993"/>
                    <a:pt x="4938" y="5613"/>
                    <a:pt x="4168" y="5613"/>
                  </a:cubicBezTo>
                  <a:cubicBezTo>
                    <a:pt x="3396" y="5613"/>
                    <a:pt x="2770" y="4990"/>
                    <a:pt x="2770" y="4223"/>
                  </a:cubicBezTo>
                  <a:cubicBezTo>
                    <a:pt x="2808" y="3299"/>
                    <a:pt x="3488" y="2837"/>
                    <a:pt x="4168" y="2837"/>
                  </a:cubicBezTo>
                  <a:close/>
                  <a:moveTo>
                    <a:pt x="3448" y="0"/>
                  </a:moveTo>
                  <a:cubicBezTo>
                    <a:pt x="3330" y="0"/>
                    <a:pt x="3236" y="94"/>
                    <a:pt x="3236" y="212"/>
                  </a:cubicBezTo>
                  <a:lnTo>
                    <a:pt x="3236" y="925"/>
                  </a:lnTo>
                  <a:cubicBezTo>
                    <a:pt x="3236" y="1016"/>
                    <a:pt x="3176" y="1095"/>
                    <a:pt x="3092" y="1126"/>
                  </a:cubicBezTo>
                  <a:cubicBezTo>
                    <a:pt x="2649" y="1278"/>
                    <a:pt x="2251" y="1527"/>
                    <a:pt x="1916" y="1847"/>
                  </a:cubicBezTo>
                  <a:cubicBezTo>
                    <a:pt x="1874" y="1885"/>
                    <a:pt x="1819" y="1907"/>
                    <a:pt x="1763" y="1907"/>
                  </a:cubicBezTo>
                  <a:cubicBezTo>
                    <a:pt x="1731" y="1907"/>
                    <a:pt x="1699" y="1900"/>
                    <a:pt x="1669" y="1886"/>
                  </a:cubicBezTo>
                  <a:lnTo>
                    <a:pt x="994" y="1545"/>
                  </a:lnTo>
                  <a:cubicBezTo>
                    <a:pt x="963" y="1530"/>
                    <a:pt x="929" y="1522"/>
                    <a:pt x="896" y="1522"/>
                  </a:cubicBezTo>
                  <a:cubicBezTo>
                    <a:pt x="819" y="1522"/>
                    <a:pt x="744" y="1563"/>
                    <a:pt x="705" y="1640"/>
                  </a:cubicBezTo>
                  <a:lnTo>
                    <a:pt x="53" y="2926"/>
                  </a:lnTo>
                  <a:cubicBezTo>
                    <a:pt x="1" y="3031"/>
                    <a:pt x="43" y="3159"/>
                    <a:pt x="148" y="3211"/>
                  </a:cubicBezTo>
                  <a:lnTo>
                    <a:pt x="826" y="3552"/>
                  </a:lnTo>
                  <a:cubicBezTo>
                    <a:pt x="907" y="3591"/>
                    <a:pt x="954" y="3680"/>
                    <a:pt x="941" y="3772"/>
                  </a:cubicBezTo>
                  <a:cubicBezTo>
                    <a:pt x="894" y="4107"/>
                    <a:pt x="907" y="4471"/>
                    <a:pt x="973" y="4801"/>
                  </a:cubicBezTo>
                  <a:cubicBezTo>
                    <a:pt x="988" y="4890"/>
                    <a:pt x="949" y="4982"/>
                    <a:pt x="870" y="5029"/>
                  </a:cubicBezTo>
                  <a:lnTo>
                    <a:pt x="213" y="5412"/>
                  </a:lnTo>
                  <a:cubicBezTo>
                    <a:pt x="111" y="5469"/>
                    <a:pt x="77" y="5600"/>
                    <a:pt x="137" y="5702"/>
                  </a:cubicBezTo>
                  <a:lnTo>
                    <a:pt x="868" y="6947"/>
                  </a:lnTo>
                  <a:cubicBezTo>
                    <a:pt x="908" y="7015"/>
                    <a:pt x="980" y="7051"/>
                    <a:pt x="1053" y="7051"/>
                  </a:cubicBezTo>
                  <a:cubicBezTo>
                    <a:pt x="1090" y="7051"/>
                    <a:pt x="1126" y="7042"/>
                    <a:pt x="1159" y="7023"/>
                  </a:cubicBezTo>
                  <a:lnTo>
                    <a:pt x="1819" y="6640"/>
                  </a:lnTo>
                  <a:cubicBezTo>
                    <a:pt x="1852" y="6620"/>
                    <a:pt x="1889" y="6611"/>
                    <a:pt x="1926" y="6611"/>
                  </a:cubicBezTo>
                  <a:cubicBezTo>
                    <a:pt x="1976" y="6611"/>
                    <a:pt x="2025" y="6628"/>
                    <a:pt x="2068" y="6661"/>
                  </a:cubicBezTo>
                  <a:cubicBezTo>
                    <a:pt x="2369" y="6918"/>
                    <a:pt x="2715" y="7117"/>
                    <a:pt x="3092" y="7248"/>
                  </a:cubicBezTo>
                  <a:cubicBezTo>
                    <a:pt x="3176" y="7277"/>
                    <a:pt x="3236" y="7361"/>
                    <a:pt x="3236" y="7447"/>
                  </a:cubicBezTo>
                  <a:lnTo>
                    <a:pt x="3236" y="8241"/>
                  </a:lnTo>
                  <a:cubicBezTo>
                    <a:pt x="3236" y="8359"/>
                    <a:pt x="3330" y="8453"/>
                    <a:pt x="3448" y="8453"/>
                  </a:cubicBezTo>
                  <a:lnTo>
                    <a:pt x="4897" y="8453"/>
                  </a:lnTo>
                  <a:cubicBezTo>
                    <a:pt x="5014" y="8453"/>
                    <a:pt x="5109" y="8359"/>
                    <a:pt x="5109" y="8241"/>
                  </a:cubicBezTo>
                  <a:lnTo>
                    <a:pt x="5109" y="7447"/>
                  </a:lnTo>
                  <a:cubicBezTo>
                    <a:pt x="5109" y="7355"/>
                    <a:pt x="5166" y="7277"/>
                    <a:pt x="5253" y="7248"/>
                  </a:cubicBezTo>
                  <a:cubicBezTo>
                    <a:pt x="5698" y="7091"/>
                    <a:pt x="6096" y="6842"/>
                    <a:pt x="6432" y="6525"/>
                  </a:cubicBezTo>
                  <a:cubicBezTo>
                    <a:pt x="6473" y="6485"/>
                    <a:pt x="6527" y="6464"/>
                    <a:pt x="6582" y="6464"/>
                  </a:cubicBezTo>
                  <a:cubicBezTo>
                    <a:pt x="6614" y="6464"/>
                    <a:pt x="6647" y="6471"/>
                    <a:pt x="6678" y="6486"/>
                  </a:cubicBezTo>
                  <a:lnTo>
                    <a:pt x="7351" y="6824"/>
                  </a:lnTo>
                  <a:cubicBezTo>
                    <a:pt x="7377" y="6837"/>
                    <a:pt x="7411" y="6842"/>
                    <a:pt x="7443" y="6842"/>
                  </a:cubicBezTo>
                  <a:cubicBezTo>
                    <a:pt x="7521" y="6842"/>
                    <a:pt x="7597" y="6800"/>
                    <a:pt x="7634" y="6724"/>
                  </a:cubicBezTo>
                  <a:lnTo>
                    <a:pt x="8283" y="5438"/>
                  </a:lnTo>
                  <a:cubicBezTo>
                    <a:pt x="8336" y="5333"/>
                    <a:pt x="8294" y="5205"/>
                    <a:pt x="8189" y="5152"/>
                  </a:cubicBezTo>
                  <a:lnTo>
                    <a:pt x="7516" y="4815"/>
                  </a:lnTo>
                  <a:cubicBezTo>
                    <a:pt x="7432" y="4775"/>
                    <a:pt x="7388" y="4689"/>
                    <a:pt x="7401" y="4597"/>
                  </a:cubicBezTo>
                  <a:cubicBezTo>
                    <a:pt x="7443" y="4259"/>
                    <a:pt x="7432" y="3895"/>
                    <a:pt x="7367" y="3565"/>
                  </a:cubicBezTo>
                  <a:cubicBezTo>
                    <a:pt x="7351" y="3476"/>
                    <a:pt x="7390" y="3384"/>
                    <a:pt x="7469" y="3340"/>
                  </a:cubicBezTo>
                  <a:lnTo>
                    <a:pt x="8118" y="2963"/>
                  </a:lnTo>
                  <a:cubicBezTo>
                    <a:pt x="8218" y="2902"/>
                    <a:pt x="8255" y="2771"/>
                    <a:pt x="8192" y="2672"/>
                  </a:cubicBezTo>
                  <a:lnTo>
                    <a:pt x="7464" y="1428"/>
                  </a:lnTo>
                  <a:cubicBezTo>
                    <a:pt x="7424" y="1357"/>
                    <a:pt x="7351" y="1323"/>
                    <a:pt x="7280" y="1323"/>
                  </a:cubicBezTo>
                  <a:cubicBezTo>
                    <a:pt x="7244" y="1323"/>
                    <a:pt x="7207" y="1331"/>
                    <a:pt x="7170" y="1352"/>
                  </a:cubicBezTo>
                  <a:lnTo>
                    <a:pt x="6521" y="1731"/>
                  </a:lnTo>
                  <a:cubicBezTo>
                    <a:pt x="6488" y="1750"/>
                    <a:pt x="6451" y="1759"/>
                    <a:pt x="6415" y="1759"/>
                  </a:cubicBezTo>
                  <a:cubicBezTo>
                    <a:pt x="6364" y="1759"/>
                    <a:pt x="6314" y="1741"/>
                    <a:pt x="6274" y="1708"/>
                  </a:cubicBezTo>
                  <a:cubicBezTo>
                    <a:pt x="5976" y="1456"/>
                    <a:pt x="5630" y="1257"/>
                    <a:pt x="5253" y="1126"/>
                  </a:cubicBezTo>
                  <a:cubicBezTo>
                    <a:pt x="5166" y="1095"/>
                    <a:pt x="5109" y="1014"/>
                    <a:pt x="5109" y="925"/>
                  </a:cubicBezTo>
                  <a:lnTo>
                    <a:pt x="5109" y="212"/>
                  </a:lnTo>
                  <a:cubicBezTo>
                    <a:pt x="5109" y="94"/>
                    <a:pt x="5014" y="0"/>
                    <a:pt x="489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4"/>
            <p:cNvSpPr/>
            <p:nvPr/>
          </p:nvSpPr>
          <p:spPr>
            <a:xfrm>
              <a:off x="6417100" y="1615801"/>
              <a:ext cx="22616" cy="22426"/>
            </a:xfrm>
            <a:custGeom>
              <a:rect b="b" l="l" r="r" t="t"/>
              <a:pathLst>
                <a:path extrusionOk="0" h="827" w="834">
                  <a:moveTo>
                    <a:pt x="417" y="0"/>
                  </a:moveTo>
                  <a:cubicBezTo>
                    <a:pt x="189" y="0"/>
                    <a:pt x="1" y="186"/>
                    <a:pt x="1" y="414"/>
                  </a:cubicBezTo>
                  <a:cubicBezTo>
                    <a:pt x="13" y="689"/>
                    <a:pt x="215" y="827"/>
                    <a:pt x="417" y="827"/>
                  </a:cubicBezTo>
                  <a:cubicBezTo>
                    <a:pt x="620" y="827"/>
                    <a:pt x="822" y="689"/>
                    <a:pt x="834" y="414"/>
                  </a:cubicBezTo>
                  <a:cubicBezTo>
                    <a:pt x="834" y="184"/>
                    <a:pt x="648" y="0"/>
                    <a:pt x="4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54"/>
            <p:cNvSpPr/>
            <p:nvPr/>
          </p:nvSpPr>
          <p:spPr>
            <a:xfrm>
              <a:off x="6381441" y="1767793"/>
              <a:ext cx="93149" cy="199124"/>
            </a:xfrm>
            <a:custGeom>
              <a:rect b="b" l="l" r="r" t="t"/>
              <a:pathLst>
                <a:path extrusionOk="0" h="7343" w="3435">
                  <a:moveTo>
                    <a:pt x="842" y="1"/>
                  </a:moveTo>
                  <a:lnTo>
                    <a:pt x="839" y="4603"/>
                  </a:lnTo>
                  <a:cubicBezTo>
                    <a:pt x="839" y="4684"/>
                    <a:pt x="774" y="4750"/>
                    <a:pt x="687" y="4750"/>
                  </a:cubicBezTo>
                  <a:lnTo>
                    <a:pt x="216" y="4750"/>
                  </a:lnTo>
                  <a:cubicBezTo>
                    <a:pt x="98" y="4750"/>
                    <a:pt x="1" y="4847"/>
                    <a:pt x="1" y="4965"/>
                  </a:cubicBezTo>
                  <a:lnTo>
                    <a:pt x="1" y="5769"/>
                  </a:lnTo>
                  <a:cubicBezTo>
                    <a:pt x="1" y="5829"/>
                    <a:pt x="27" y="5887"/>
                    <a:pt x="72" y="5926"/>
                  </a:cubicBezTo>
                  <a:lnTo>
                    <a:pt x="1578" y="7285"/>
                  </a:lnTo>
                  <a:cubicBezTo>
                    <a:pt x="1620" y="7323"/>
                    <a:pt x="1671" y="7342"/>
                    <a:pt x="1723" y="7342"/>
                  </a:cubicBezTo>
                  <a:cubicBezTo>
                    <a:pt x="1774" y="7342"/>
                    <a:pt x="1825" y="7323"/>
                    <a:pt x="1866" y="7285"/>
                  </a:cubicBezTo>
                  <a:lnTo>
                    <a:pt x="3359" y="5926"/>
                  </a:lnTo>
                  <a:cubicBezTo>
                    <a:pt x="3406" y="5887"/>
                    <a:pt x="3430" y="5829"/>
                    <a:pt x="3430" y="5769"/>
                  </a:cubicBezTo>
                  <a:lnTo>
                    <a:pt x="3430" y="4959"/>
                  </a:lnTo>
                  <a:cubicBezTo>
                    <a:pt x="3435" y="4849"/>
                    <a:pt x="3338" y="4750"/>
                    <a:pt x="3220" y="4750"/>
                  </a:cubicBezTo>
                  <a:lnTo>
                    <a:pt x="2762" y="4750"/>
                  </a:lnTo>
                  <a:cubicBezTo>
                    <a:pt x="2678" y="4750"/>
                    <a:pt x="2610" y="4684"/>
                    <a:pt x="2610" y="4603"/>
                  </a:cubicBezTo>
                  <a:lnTo>
                    <a:pt x="2610" y="1"/>
                  </a:lnTo>
                  <a:cubicBezTo>
                    <a:pt x="2557" y="6"/>
                    <a:pt x="2505" y="9"/>
                    <a:pt x="2450" y="9"/>
                  </a:cubicBezTo>
                  <a:lnTo>
                    <a:pt x="1002" y="9"/>
                  </a:lnTo>
                  <a:cubicBezTo>
                    <a:pt x="947" y="9"/>
                    <a:pt x="894" y="6"/>
                    <a:pt x="84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54"/>
            <p:cNvSpPr/>
            <p:nvPr/>
          </p:nvSpPr>
          <p:spPr>
            <a:xfrm>
              <a:off x="6200325" y="1722128"/>
              <a:ext cx="184426" cy="115249"/>
            </a:xfrm>
            <a:custGeom>
              <a:rect b="b" l="l" r="r" t="t"/>
              <a:pathLst>
                <a:path extrusionOk="0" h="4250" w="6801">
                  <a:moveTo>
                    <a:pt x="6114" y="1"/>
                  </a:moveTo>
                  <a:lnTo>
                    <a:pt x="5894" y="129"/>
                  </a:lnTo>
                  <a:cubicBezTo>
                    <a:pt x="5710" y="236"/>
                    <a:pt x="5498" y="292"/>
                    <a:pt x="5286" y="292"/>
                  </a:cubicBezTo>
                  <a:cubicBezTo>
                    <a:pt x="5245" y="292"/>
                    <a:pt x="5204" y="290"/>
                    <a:pt x="5163" y="286"/>
                  </a:cubicBezTo>
                  <a:lnTo>
                    <a:pt x="5163" y="587"/>
                  </a:lnTo>
                  <a:cubicBezTo>
                    <a:pt x="5163" y="1187"/>
                    <a:pt x="4676" y="1672"/>
                    <a:pt x="4074" y="1672"/>
                  </a:cubicBezTo>
                  <a:lnTo>
                    <a:pt x="2780" y="1672"/>
                  </a:lnTo>
                  <a:cubicBezTo>
                    <a:pt x="2698" y="1672"/>
                    <a:pt x="2628" y="1606"/>
                    <a:pt x="2628" y="1522"/>
                  </a:cubicBezTo>
                  <a:lnTo>
                    <a:pt x="2628" y="1056"/>
                  </a:lnTo>
                  <a:cubicBezTo>
                    <a:pt x="2628" y="938"/>
                    <a:pt x="2533" y="841"/>
                    <a:pt x="2413" y="841"/>
                  </a:cubicBezTo>
                  <a:lnTo>
                    <a:pt x="1601" y="841"/>
                  </a:lnTo>
                  <a:cubicBezTo>
                    <a:pt x="1538" y="841"/>
                    <a:pt x="1483" y="868"/>
                    <a:pt x="1441" y="909"/>
                  </a:cubicBezTo>
                  <a:lnTo>
                    <a:pt x="74" y="2408"/>
                  </a:lnTo>
                  <a:cubicBezTo>
                    <a:pt x="0" y="2489"/>
                    <a:pt x="0" y="2612"/>
                    <a:pt x="74" y="2696"/>
                  </a:cubicBezTo>
                  <a:lnTo>
                    <a:pt x="1441" y="4181"/>
                  </a:lnTo>
                  <a:cubicBezTo>
                    <a:pt x="1480" y="4228"/>
                    <a:pt x="1538" y="4249"/>
                    <a:pt x="1598" y="4249"/>
                  </a:cubicBezTo>
                  <a:lnTo>
                    <a:pt x="2410" y="4249"/>
                  </a:lnTo>
                  <a:cubicBezTo>
                    <a:pt x="2528" y="4249"/>
                    <a:pt x="2625" y="4155"/>
                    <a:pt x="2625" y="4037"/>
                  </a:cubicBezTo>
                  <a:lnTo>
                    <a:pt x="2625" y="3581"/>
                  </a:lnTo>
                  <a:cubicBezTo>
                    <a:pt x="2625" y="3500"/>
                    <a:pt x="2691" y="3435"/>
                    <a:pt x="2777" y="3435"/>
                  </a:cubicBezTo>
                  <a:lnTo>
                    <a:pt x="3851" y="3435"/>
                  </a:lnTo>
                  <a:cubicBezTo>
                    <a:pt x="5224" y="3435"/>
                    <a:pt x="6394" y="2544"/>
                    <a:pt x="6800" y="1313"/>
                  </a:cubicBezTo>
                  <a:cubicBezTo>
                    <a:pt x="6612" y="1098"/>
                    <a:pt x="6489" y="815"/>
                    <a:pt x="6489" y="506"/>
                  </a:cubicBezTo>
                  <a:lnTo>
                    <a:pt x="6489" y="218"/>
                  </a:lnTo>
                  <a:cubicBezTo>
                    <a:pt x="6363" y="152"/>
                    <a:pt x="6235" y="79"/>
                    <a:pt x="61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54"/>
            <p:cNvSpPr/>
            <p:nvPr/>
          </p:nvSpPr>
          <p:spPr>
            <a:xfrm>
              <a:off x="6471578" y="1718087"/>
              <a:ext cx="184589" cy="119209"/>
            </a:xfrm>
            <a:custGeom>
              <a:rect b="b" l="l" r="r" t="t"/>
              <a:pathLst>
                <a:path extrusionOk="0" h="4396" w="6807">
                  <a:moveTo>
                    <a:pt x="913" y="0"/>
                  </a:moveTo>
                  <a:cubicBezTo>
                    <a:pt x="724" y="136"/>
                    <a:pt x="527" y="262"/>
                    <a:pt x="318" y="367"/>
                  </a:cubicBezTo>
                  <a:lnTo>
                    <a:pt x="318" y="655"/>
                  </a:lnTo>
                  <a:cubicBezTo>
                    <a:pt x="318" y="964"/>
                    <a:pt x="197" y="1250"/>
                    <a:pt x="1" y="1459"/>
                  </a:cubicBezTo>
                  <a:cubicBezTo>
                    <a:pt x="407" y="2690"/>
                    <a:pt x="1578" y="3581"/>
                    <a:pt x="2950" y="3581"/>
                  </a:cubicBezTo>
                  <a:lnTo>
                    <a:pt x="4024" y="3581"/>
                  </a:lnTo>
                  <a:cubicBezTo>
                    <a:pt x="4106" y="3581"/>
                    <a:pt x="4174" y="3646"/>
                    <a:pt x="4174" y="3728"/>
                  </a:cubicBezTo>
                  <a:lnTo>
                    <a:pt x="4174" y="4183"/>
                  </a:lnTo>
                  <a:cubicBezTo>
                    <a:pt x="4174" y="4301"/>
                    <a:pt x="4271" y="4396"/>
                    <a:pt x="4391" y="4396"/>
                  </a:cubicBezTo>
                  <a:lnTo>
                    <a:pt x="5203" y="4396"/>
                  </a:lnTo>
                  <a:cubicBezTo>
                    <a:pt x="5261" y="4396"/>
                    <a:pt x="5321" y="4369"/>
                    <a:pt x="5360" y="4327"/>
                  </a:cubicBezTo>
                  <a:lnTo>
                    <a:pt x="6725" y="2842"/>
                  </a:lnTo>
                  <a:cubicBezTo>
                    <a:pt x="6806" y="2761"/>
                    <a:pt x="6806" y="2638"/>
                    <a:pt x="6733" y="2557"/>
                  </a:cubicBezTo>
                  <a:lnTo>
                    <a:pt x="5366" y="1061"/>
                  </a:lnTo>
                  <a:cubicBezTo>
                    <a:pt x="5326" y="1014"/>
                    <a:pt x="5269" y="990"/>
                    <a:pt x="5206" y="990"/>
                  </a:cubicBezTo>
                  <a:lnTo>
                    <a:pt x="4394" y="990"/>
                  </a:lnTo>
                  <a:cubicBezTo>
                    <a:pt x="4276" y="990"/>
                    <a:pt x="4179" y="1087"/>
                    <a:pt x="4179" y="1205"/>
                  </a:cubicBezTo>
                  <a:lnTo>
                    <a:pt x="4179" y="1671"/>
                  </a:lnTo>
                  <a:cubicBezTo>
                    <a:pt x="4179" y="1755"/>
                    <a:pt x="4113" y="1821"/>
                    <a:pt x="4027" y="1821"/>
                  </a:cubicBezTo>
                  <a:lnTo>
                    <a:pt x="2733" y="1821"/>
                  </a:lnTo>
                  <a:cubicBezTo>
                    <a:pt x="2131" y="1821"/>
                    <a:pt x="1643" y="1336"/>
                    <a:pt x="1643" y="736"/>
                  </a:cubicBezTo>
                  <a:lnTo>
                    <a:pt x="1643" y="239"/>
                  </a:lnTo>
                  <a:cubicBezTo>
                    <a:pt x="1468" y="236"/>
                    <a:pt x="1292" y="189"/>
                    <a:pt x="1135" y="110"/>
                  </a:cubicBezTo>
                  <a:lnTo>
                    <a:pt x="91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5000">
              <a:srgbClr val="D0D0D0"/>
            </a:gs>
            <a:gs pos="50000">
              <a:schemeClr val="lt2"/>
            </a:gs>
            <a:gs pos="75000">
              <a:schemeClr val="dk2"/>
            </a:gs>
            <a:gs pos="100000">
              <a:schemeClr val="lt2"/>
            </a:gs>
          </a:gsLst>
          <a:lin ang="2700006" scaled="0"/>
        </a:gradFill>
      </p:bgPr>
    </p:bg>
    <p:spTree>
      <p:nvGrpSpPr>
        <p:cNvPr id="604" name="Shape 604"/>
        <p:cNvGrpSpPr/>
        <p:nvPr/>
      </p:nvGrpSpPr>
      <p:grpSpPr>
        <a:xfrm>
          <a:off x="0" y="0"/>
          <a:ext cx="0" cy="0"/>
          <a:chOff x="0" y="0"/>
          <a:chExt cx="0" cy="0"/>
        </a:xfrm>
      </p:grpSpPr>
      <p:cxnSp>
        <p:nvCxnSpPr>
          <p:cNvPr id="605" name="Google Shape;605;p55"/>
          <p:cNvCxnSpPr>
            <a:stCxn id="606" idx="4"/>
            <a:endCxn id="607" idx="0"/>
          </p:cNvCxnSpPr>
          <p:nvPr/>
        </p:nvCxnSpPr>
        <p:spPr>
          <a:xfrm flipH="1" rot="-5400000">
            <a:off x="1028400" y="1138777"/>
            <a:ext cx="809400" cy="609900"/>
          </a:xfrm>
          <a:prstGeom prst="curvedConnector3">
            <a:avLst>
              <a:gd fmla="val 49992" name="adj1"/>
            </a:avLst>
          </a:prstGeom>
          <a:noFill/>
          <a:ln cap="flat" cmpd="sng" w="9525">
            <a:solidFill>
              <a:schemeClr val="dk1"/>
            </a:solidFill>
            <a:prstDash val="solid"/>
            <a:round/>
            <a:headEnd len="med" w="med" type="none"/>
            <a:tailEnd len="med" w="med" type="none"/>
          </a:ln>
        </p:spPr>
      </p:cxnSp>
      <p:cxnSp>
        <p:nvCxnSpPr>
          <p:cNvPr id="608" name="Google Shape;608;p55"/>
          <p:cNvCxnSpPr>
            <a:stCxn id="607" idx="4"/>
            <a:endCxn id="609" idx="0"/>
          </p:cNvCxnSpPr>
          <p:nvPr/>
        </p:nvCxnSpPr>
        <p:spPr>
          <a:xfrm flipH="1" rot="-5400000">
            <a:off x="1514174" y="3519150"/>
            <a:ext cx="809400" cy="361500"/>
          </a:xfrm>
          <a:prstGeom prst="curvedConnector3">
            <a:avLst>
              <a:gd fmla="val 49992" name="adj1"/>
            </a:avLst>
          </a:prstGeom>
          <a:noFill/>
          <a:ln cap="flat" cmpd="sng" w="9525">
            <a:solidFill>
              <a:schemeClr val="dk1"/>
            </a:solidFill>
            <a:prstDash val="solid"/>
            <a:round/>
            <a:headEnd len="med" w="med" type="none"/>
            <a:tailEnd len="med" w="med" type="none"/>
          </a:ln>
        </p:spPr>
      </p:cxnSp>
      <p:sp>
        <p:nvSpPr>
          <p:cNvPr id="607" name="Google Shape;607;p55"/>
          <p:cNvSpPr/>
          <p:nvPr/>
        </p:nvSpPr>
        <p:spPr>
          <a:xfrm>
            <a:off x="513224" y="1848300"/>
            <a:ext cx="2449800" cy="14469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0" name="Google Shape;610;p55"/>
          <p:cNvSpPr txBox="1"/>
          <p:nvPr>
            <p:ph type="title"/>
          </p:nvPr>
        </p:nvSpPr>
        <p:spPr>
          <a:xfrm>
            <a:off x="1029800" y="1908700"/>
            <a:ext cx="1416600" cy="132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11" name="Google Shape;611;p55"/>
          <p:cNvSpPr txBox="1"/>
          <p:nvPr>
            <p:ph idx="2" type="title"/>
          </p:nvPr>
        </p:nvSpPr>
        <p:spPr>
          <a:xfrm>
            <a:off x="3119750" y="1399025"/>
            <a:ext cx="6333000" cy="1947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5500"/>
              <a:t>THE GLOBAL </a:t>
            </a:r>
            <a:endParaRPr sz="5500"/>
          </a:p>
          <a:p>
            <a:pPr indent="0" lvl="0" marL="0" rtl="0" algn="l">
              <a:spcBef>
                <a:spcPts val="0"/>
              </a:spcBef>
              <a:spcAft>
                <a:spcPts val="0"/>
              </a:spcAft>
              <a:buNone/>
            </a:pPr>
            <a:r>
              <a:rPr b="1" lang="en" sz="5500"/>
              <a:t>STRATEGIC DIRECTION</a:t>
            </a:r>
            <a:endParaRPr b="1" sz="5500"/>
          </a:p>
        </p:txBody>
      </p:sp>
      <p:sp>
        <p:nvSpPr>
          <p:cNvPr id="606" name="Google Shape;606;p55"/>
          <p:cNvSpPr/>
          <p:nvPr/>
        </p:nvSpPr>
        <p:spPr>
          <a:xfrm>
            <a:off x="376050" y="71802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MAJOR ACT</a:t>
            </a:r>
            <a:endParaRPr b="1" sz="1200">
              <a:solidFill>
                <a:schemeClr val="dk1"/>
              </a:solidFill>
              <a:latin typeface="Khand"/>
              <a:ea typeface="Khand"/>
              <a:cs typeface="Khand"/>
              <a:sym typeface="Khand"/>
            </a:endParaRPr>
          </a:p>
        </p:txBody>
      </p:sp>
      <p:sp>
        <p:nvSpPr>
          <p:cNvPr id="609" name="Google Shape;609;p55"/>
          <p:cNvSpPr/>
          <p:nvPr/>
        </p:nvSpPr>
        <p:spPr>
          <a:xfrm>
            <a:off x="1347425" y="410447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INT STRATEGY</a:t>
            </a:r>
            <a:endParaRPr b="1" sz="1200">
              <a:solidFill>
                <a:schemeClr val="dk1"/>
              </a:solidFill>
              <a:latin typeface="Khand"/>
              <a:ea typeface="Khand"/>
              <a:cs typeface="Khand"/>
              <a:sym typeface="Khan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56"/>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LOCATION </a:t>
            </a:r>
            <a:r>
              <a:rPr lang="en"/>
              <a:t>OF </a:t>
            </a:r>
            <a:r>
              <a:rPr lang="en"/>
              <a:t>M</a:t>
            </a:r>
            <a:r>
              <a:rPr lang="en"/>
              <a:t>AJOR ACTIVITIES</a:t>
            </a:r>
            <a:endParaRPr/>
          </a:p>
        </p:txBody>
      </p:sp>
      <p:graphicFrame>
        <p:nvGraphicFramePr>
          <p:cNvPr id="617" name="Google Shape;617;p56"/>
          <p:cNvGraphicFramePr/>
          <p:nvPr/>
        </p:nvGraphicFramePr>
        <p:xfrm>
          <a:off x="720000" y="1306617"/>
          <a:ext cx="3000000" cy="3000000"/>
        </p:xfrm>
        <a:graphic>
          <a:graphicData uri="http://schemas.openxmlformats.org/drawingml/2006/table">
            <a:tbl>
              <a:tblPr>
                <a:noFill/>
                <a:tableStyleId>{09EEE853-F464-4BBC-8611-D5B12B165CB6}</a:tableStyleId>
              </a:tblPr>
              <a:tblGrid>
                <a:gridCol w="1589350"/>
                <a:gridCol w="797600"/>
                <a:gridCol w="797600"/>
                <a:gridCol w="797600"/>
                <a:gridCol w="797600"/>
                <a:gridCol w="752050"/>
                <a:gridCol w="724050"/>
                <a:gridCol w="724050"/>
                <a:gridCol w="724050"/>
              </a:tblGrid>
              <a:tr h="365725">
                <a:tc>
                  <a:txBody>
                    <a:bodyPr/>
                    <a:lstStyle/>
                    <a:p>
                      <a:pPr indent="0" lvl="0" marL="0" rtl="0" algn="ctr">
                        <a:spcBef>
                          <a:spcPts val="0"/>
                        </a:spcBef>
                        <a:spcAft>
                          <a:spcPts val="0"/>
                        </a:spcAft>
                        <a:buNone/>
                      </a:pPr>
                      <a:r>
                        <a:rPr b="1" lang="en" sz="1200">
                          <a:solidFill>
                            <a:schemeClr val="dk1"/>
                          </a:solidFill>
                          <a:highlight>
                            <a:schemeClr val="dk2"/>
                          </a:highlight>
                          <a:latin typeface="Khand"/>
                          <a:ea typeface="Khand"/>
                          <a:cs typeface="Khand"/>
                          <a:sym typeface="Khand"/>
                        </a:rPr>
                        <a:t>MACROENVIRONMENT</a:t>
                      </a:r>
                      <a:endParaRPr b="1" sz="1200">
                        <a:solidFill>
                          <a:schemeClr val="dk1"/>
                        </a:solidFill>
                        <a:highlight>
                          <a:schemeClr val="dk2"/>
                        </a:highlight>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OPPORTUNITIES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THREATS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ECONOMIC</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lnSpc>
                          <a:spcPct val="110693"/>
                        </a:lnSpc>
                        <a:spcBef>
                          <a:spcPts val="0"/>
                        </a:spcBef>
                        <a:spcAft>
                          <a:spcPts val="0"/>
                        </a:spcAft>
                        <a:buNone/>
                      </a:pPr>
                      <a:r>
                        <a:rPr lang="en" sz="1100">
                          <a:solidFill>
                            <a:schemeClr val="dk1"/>
                          </a:solidFill>
                          <a:latin typeface="Khand"/>
                          <a:ea typeface="Khand"/>
                          <a:cs typeface="Khand"/>
                          <a:sym typeface="Khand"/>
                        </a:rPr>
                        <a:t>The economy is </a:t>
                      </a:r>
                      <a:r>
                        <a:rPr lang="en" sz="1100">
                          <a:solidFill>
                            <a:schemeClr val="lt1"/>
                          </a:solidFill>
                          <a:latin typeface="Khand"/>
                          <a:ea typeface="Khand"/>
                          <a:cs typeface="Khand"/>
                          <a:sym typeface="Khand"/>
                        </a:rPr>
                        <a:t>growing</a:t>
                      </a:r>
                      <a:endParaRPr sz="1100">
                        <a:solidFill>
                          <a:schemeClr val="lt1"/>
                        </a:solidFill>
                        <a:latin typeface="Khand"/>
                        <a:ea typeface="Khand"/>
                        <a:cs typeface="Khand"/>
                        <a:sym typeface="Khand"/>
                      </a:endParaRPr>
                    </a:p>
                    <a:p>
                      <a:pPr indent="0" lvl="0" marL="0" rtl="0" algn="just">
                        <a:lnSpc>
                          <a:spcPct val="110693"/>
                        </a:lnSpc>
                        <a:spcBef>
                          <a:spcPts val="0"/>
                        </a:spcBef>
                        <a:spcAft>
                          <a:spcPts val="0"/>
                        </a:spcAft>
                        <a:buNone/>
                      </a:pPr>
                      <a:r>
                        <a:rPr lang="en" sz="1100">
                          <a:solidFill>
                            <a:schemeClr val="dk1"/>
                          </a:solidFill>
                          <a:latin typeface="Khand"/>
                          <a:ea typeface="Khand"/>
                          <a:cs typeface="Khand"/>
                          <a:sym typeface="Khand"/>
                        </a:rPr>
                        <a:t>→ Increasing</a:t>
                      </a:r>
                      <a:r>
                        <a:rPr lang="en" sz="1100">
                          <a:solidFill>
                            <a:schemeClr val="lt1"/>
                          </a:solidFill>
                          <a:latin typeface="Khand"/>
                          <a:ea typeface="Khand"/>
                          <a:cs typeface="Khand"/>
                          <a:sym typeface="Khand"/>
                        </a:rPr>
                        <a:t> personal income</a:t>
                      </a:r>
                      <a:endParaRPr sz="1100">
                        <a:solidFill>
                          <a:schemeClr val="lt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lnSpc>
                          <a:spcPct val="110693"/>
                        </a:lnSpc>
                        <a:spcBef>
                          <a:spcPts val="0"/>
                        </a:spcBef>
                        <a:spcAft>
                          <a:spcPts val="0"/>
                        </a:spcAft>
                        <a:buNone/>
                      </a:pPr>
                      <a:r>
                        <a:rPr lang="en" sz="1100">
                          <a:solidFill>
                            <a:schemeClr val="lt1"/>
                          </a:solidFill>
                          <a:latin typeface="Khand"/>
                          <a:ea typeface="Khand"/>
                          <a:cs typeface="Khand"/>
                          <a:sym typeface="Khand"/>
                        </a:rPr>
                        <a:t>Inflation </a:t>
                      </a:r>
                      <a:r>
                        <a:rPr lang="en" sz="1100">
                          <a:solidFill>
                            <a:schemeClr val="dk1"/>
                          </a:solidFill>
                          <a:latin typeface="Khand"/>
                          <a:ea typeface="Khand"/>
                          <a:cs typeface="Khand"/>
                          <a:sym typeface="Khand"/>
                        </a:rPr>
                        <a:t>has slightly increased</a:t>
                      </a:r>
                      <a:endParaRPr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POLITICAL</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lnSpc>
                          <a:spcPct val="110693"/>
                        </a:lnSpc>
                        <a:spcBef>
                          <a:spcPts val="0"/>
                        </a:spcBef>
                        <a:spcAft>
                          <a:spcPts val="0"/>
                        </a:spcAft>
                        <a:buNone/>
                      </a:pPr>
                      <a:r>
                        <a:rPr lang="en" sz="1100">
                          <a:solidFill>
                            <a:schemeClr val="lt1"/>
                          </a:solidFill>
                          <a:latin typeface="Khand"/>
                          <a:ea typeface="Khand"/>
                          <a:cs typeface="Khand"/>
                          <a:sym typeface="Khand"/>
                        </a:rPr>
                        <a:t>Stable and robust politics</a:t>
                      </a:r>
                      <a:r>
                        <a:rPr lang="en" sz="1100">
                          <a:solidFill>
                            <a:schemeClr val="dk1"/>
                          </a:solidFill>
                          <a:latin typeface="Khand"/>
                          <a:ea typeface="Khand"/>
                          <a:cs typeface="Khand"/>
                          <a:sym typeface="Khand"/>
                        </a:rPr>
                        <a:t> create favorable conditions for the development of Masan.</a:t>
                      </a:r>
                      <a:endParaRPr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lnSpc>
                          <a:spcPct val="110693"/>
                        </a:lnSpc>
                        <a:spcBef>
                          <a:spcPts val="0"/>
                        </a:spcBef>
                        <a:spcAft>
                          <a:spcPts val="0"/>
                        </a:spcAft>
                        <a:buNone/>
                      </a:pPr>
                      <a:r>
                        <a:rPr lang="en" sz="1100">
                          <a:solidFill>
                            <a:schemeClr val="dk1"/>
                          </a:solidFill>
                          <a:latin typeface="Khand"/>
                          <a:ea typeface="Khand"/>
                          <a:cs typeface="Khand"/>
                          <a:sym typeface="Khand"/>
                        </a:rPr>
                        <a:t>Stability in politics attracts the attention of </a:t>
                      </a:r>
                      <a:r>
                        <a:rPr lang="en" sz="1100">
                          <a:solidFill>
                            <a:schemeClr val="lt1"/>
                          </a:solidFill>
                          <a:latin typeface="Khand"/>
                          <a:ea typeface="Khand"/>
                          <a:cs typeface="Khand"/>
                          <a:sym typeface="Khand"/>
                        </a:rPr>
                        <a:t>multinational companies </a:t>
                      </a:r>
                      <a:r>
                        <a:rPr lang="en" sz="1100">
                          <a:solidFill>
                            <a:schemeClr val="dk1"/>
                          </a:solidFill>
                          <a:latin typeface="Khand"/>
                          <a:ea typeface="Khand"/>
                          <a:cs typeface="Khand"/>
                          <a:sym typeface="Khand"/>
                        </a:rPr>
                        <a:t>and increases</a:t>
                      </a:r>
                      <a:r>
                        <a:rPr lang="en" sz="1100">
                          <a:solidFill>
                            <a:schemeClr val="lt1"/>
                          </a:solidFill>
                          <a:latin typeface="Khand"/>
                          <a:ea typeface="Khand"/>
                          <a:cs typeface="Khand"/>
                          <a:sym typeface="Khand"/>
                        </a:rPr>
                        <a:t> international competition</a:t>
                      </a:r>
                      <a:r>
                        <a:rPr lang="en" sz="1100">
                          <a:solidFill>
                            <a:schemeClr val="dk1"/>
                          </a:solidFill>
                          <a:latin typeface="Khand"/>
                          <a:ea typeface="Khand"/>
                          <a:cs typeface="Khand"/>
                          <a:sym typeface="Khand"/>
                        </a:rPr>
                        <a:t> among them.</a:t>
                      </a:r>
                      <a:endParaRPr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CULTURAL</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lnSpc>
                          <a:spcPct val="110693"/>
                        </a:lnSpc>
                        <a:spcBef>
                          <a:spcPts val="0"/>
                        </a:spcBef>
                        <a:spcAft>
                          <a:spcPts val="0"/>
                        </a:spcAft>
                        <a:buNone/>
                      </a:pPr>
                      <a:r>
                        <a:rPr lang="en" sz="1100">
                          <a:solidFill>
                            <a:schemeClr val="dk1"/>
                          </a:solidFill>
                          <a:latin typeface="Khand"/>
                          <a:ea typeface="Khand"/>
                          <a:cs typeface="Khand"/>
                          <a:sym typeface="Khand"/>
                        </a:rPr>
                        <a:t>Vietnam ranks in the</a:t>
                      </a:r>
                      <a:r>
                        <a:rPr lang="en" sz="1100">
                          <a:solidFill>
                            <a:schemeClr val="lt1"/>
                          </a:solidFill>
                          <a:latin typeface="Khand"/>
                          <a:ea typeface="Khand"/>
                          <a:cs typeface="Khand"/>
                          <a:sym typeface="Khand"/>
                        </a:rPr>
                        <a:t> top 3</a:t>
                      </a:r>
                      <a:r>
                        <a:rPr lang="en" sz="1100">
                          <a:solidFill>
                            <a:schemeClr val="dk1"/>
                          </a:solidFill>
                          <a:latin typeface="Khand"/>
                          <a:ea typeface="Khand"/>
                          <a:cs typeface="Khand"/>
                          <a:sym typeface="Khand"/>
                        </a:rPr>
                        <a:t> countries globally for </a:t>
                      </a:r>
                      <a:r>
                        <a:rPr lang="en" sz="1100">
                          <a:solidFill>
                            <a:schemeClr val="lt1"/>
                          </a:solidFill>
                          <a:latin typeface="Khand"/>
                          <a:ea typeface="Khand"/>
                          <a:cs typeface="Khand"/>
                          <a:sym typeface="Khand"/>
                        </a:rPr>
                        <a:t>instant noodle consumption.</a:t>
                      </a:r>
                      <a:endParaRPr sz="1100">
                        <a:solidFill>
                          <a:schemeClr val="lt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lnSpc>
                          <a:spcPct val="110693"/>
                        </a:lnSpc>
                        <a:spcBef>
                          <a:spcPts val="0"/>
                        </a:spcBef>
                        <a:spcAft>
                          <a:spcPts val="0"/>
                        </a:spcAft>
                        <a:buNone/>
                      </a:pPr>
                      <a:r>
                        <a:rPr lang="en" sz="1100">
                          <a:solidFill>
                            <a:schemeClr val="lt1"/>
                          </a:solidFill>
                          <a:latin typeface="Khand"/>
                          <a:ea typeface="Khand"/>
                          <a:cs typeface="Khand"/>
                          <a:sym typeface="Khand"/>
                        </a:rPr>
                        <a:t>Differences </a:t>
                      </a:r>
                      <a:r>
                        <a:rPr lang="en" sz="1100">
                          <a:solidFill>
                            <a:schemeClr val="dk1"/>
                          </a:solidFill>
                          <a:latin typeface="Khand"/>
                          <a:ea typeface="Khand"/>
                          <a:cs typeface="Khand"/>
                          <a:sym typeface="Khand"/>
                        </a:rPr>
                        <a:t>in taste preferences and consumer culture.</a:t>
                      </a:r>
                      <a:endParaRPr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NATURAL</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spcBef>
                          <a:spcPts val="0"/>
                        </a:spcBef>
                        <a:spcAft>
                          <a:spcPts val="0"/>
                        </a:spcAft>
                        <a:buNone/>
                      </a:pPr>
                      <a:r>
                        <a:rPr lang="en" sz="1100">
                          <a:solidFill>
                            <a:schemeClr val="lt1"/>
                          </a:solidFill>
                          <a:latin typeface="Khand"/>
                          <a:ea typeface="Khand"/>
                          <a:cs typeface="Khand"/>
                          <a:sym typeface="Khand"/>
                        </a:rPr>
                        <a:t>Easy transportation</a:t>
                      </a:r>
                      <a:r>
                        <a:rPr lang="en" sz="1100">
                          <a:solidFill>
                            <a:schemeClr val="dk1"/>
                          </a:solidFill>
                          <a:latin typeface="Khand"/>
                          <a:ea typeface="Khand"/>
                          <a:cs typeface="Khand"/>
                          <a:sym typeface="Khand"/>
                        </a:rPr>
                        <a:t> and import/export opportunities.</a:t>
                      </a:r>
                      <a:endParaRPr sz="1100">
                        <a:solidFill>
                          <a:schemeClr val="dk1"/>
                        </a:solidFill>
                        <a:latin typeface="Khand"/>
                        <a:ea typeface="Khand"/>
                        <a:cs typeface="Khand"/>
                        <a:sym typeface="Khand"/>
                      </a:endParaRPr>
                    </a:p>
                    <a:p>
                      <a:pPr indent="0" lvl="0" marL="0" rtl="0" algn="just">
                        <a:spcBef>
                          <a:spcPts val="0"/>
                        </a:spcBef>
                        <a:spcAft>
                          <a:spcPts val="0"/>
                        </a:spcAft>
                        <a:buNone/>
                      </a:pPr>
                      <a:r>
                        <a:rPr lang="en" sz="1100">
                          <a:solidFill>
                            <a:schemeClr val="lt1"/>
                          </a:solidFill>
                          <a:latin typeface="Khand"/>
                          <a:ea typeface="Khand"/>
                          <a:cs typeface="Khand"/>
                          <a:sym typeface="Khand"/>
                        </a:rPr>
                        <a:t>High consumer demand </a:t>
                      </a:r>
                      <a:r>
                        <a:rPr lang="en" sz="1100">
                          <a:solidFill>
                            <a:schemeClr val="dk1"/>
                          </a:solidFill>
                          <a:latin typeface="Khand"/>
                          <a:ea typeface="Khand"/>
                          <a:cs typeface="Khand"/>
                          <a:sym typeface="Khand"/>
                        </a:rPr>
                        <a:t>due to floods in the Central region.</a:t>
                      </a:r>
                      <a:endParaRPr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spcBef>
                          <a:spcPts val="0"/>
                        </a:spcBef>
                        <a:spcAft>
                          <a:spcPts val="0"/>
                        </a:spcAft>
                        <a:buNone/>
                      </a:pPr>
                      <a:r>
                        <a:rPr lang="en" sz="1100">
                          <a:solidFill>
                            <a:schemeClr val="lt1"/>
                          </a:solidFill>
                          <a:latin typeface="Khand"/>
                          <a:ea typeface="Khand"/>
                          <a:cs typeface="Khand"/>
                          <a:sym typeface="Khand"/>
                        </a:rPr>
                        <a:t>Floods and hilly terrain </a:t>
                      </a:r>
                      <a:r>
                        <a:rPr lang="en" sz="1100">
                          <a:solidFill>
                            <a:schemeClr val="dk1"/>
                          </a:solidFill>
                          <a:latin typeface="Khand"/>
                          <a:ea typeface="Khand"/>
                          <a:cs typeface="Khand"/>
                          <a:sym typeface="Khand"/>
                        </a:rPr>
                        <a:t>make transportation difficult.</a:t>
                      </a:r>
                      <a:endParaRPr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TECHNOLOGICAL</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lnSpc>
                          <a:spcPct val="110693"/>
                        </a:lnSpc>
                        <a:spcBef>
                          <a:spcPts val="0"/>
                        </a:spcBef>
                        <a:spcAft>
                          <a:spcPts val="0"/>
                        </a:spcAft>
                        <a:buNone/>
                      </a:pPr>
                      <a:r>
                        <a:rPr lang="en" sz="1100">
                          <a:solidFill>
                            <a:schemeClr val="lt1"/>
                          </a:solidFill>
                          <a:latin typeface="Khand"/>
                          <a:ea typeface="Khand"/>
                          <a:cs typeface="Khand"/>
                          <a:sym typeface="Khand"/>
                        </a:rPr>
                        <a:t>Advancements </a:t>
                      </a:r>
                      <a:r>
                        <a:rPr lang="en" sz="1100">
                          <a:solidFill>
                            <a:schemeClr val="dk1"/>
                          </a:solidFill>
                          <a:latin typeface="Khand"/>
                          <a:ea typeface="Khand"/>
                          <a:cs typeface="Khand"/>
                          <a:sym typeface="Khand"/>
                        </a:rPr>
                        <a:t>in science and technology are on the rise</a:t>
                      </a:r>
                      <a:endParaRPr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lnSpc>
                          <a:spcPct val="110693"/>
                        </a:lnSpc>
                        <a:spcBef>
                          <a:spcPts val="0"/>
                        </a:spcBef>
                        <a:spcAft>
                          <a:spcPts val="0"/>
                        </a:spcAft>
                        <a:buNone/>
                      </a:pPr>
                      <a:r>
                        <a:rPr lang="en" sz="1100">
                          <a:solidFill>
                            <a:schemeClr val="lt1"/>
                          </a:solidFill>
                          <a:latin typeface="Khand"/>
                          <a:ea typeface="Khand"/>
                          <a:cs typeface="Khand"/>
                          <a:sym typeface="Khand"/>
                        </a:rPr>
                        <a:t>Quality control </a:t>
                      </a:r>
                      <a:r>
                        <a:rPr lang="en" sz="1100">
                          <a:solidFill>
                            <a:schemeClr val="dk1"/>
                          </a:solidFill>
                          <a:latin typeface="Khand"/>
                          <a:ea typeface="Khand"/>
                          <a:cs typeface="Khand"/>
                          <a:sym typeface="Khand"/>
                        </a:rPr>
                        <a:t>in Vietnam is not yet at a high level.</a:t>
                      </a:r>
                      <a:endParaRPr sz="11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bl>
          </a:graphicData>
        </a:graphic>
      </p:graphicFrame>
      <p:sp>
        <p:nvSpPr>
          <p:cNvPr id="618" name="Google Shape;618;p56"/>
          <p:cNvSpPr/>
          <p:nvPr/>
        </p:nvSpPr>
        <p:spPr>
          <a:xfrm>
            <a:off x="6261275" y="640050"/>
            <a:ext cx="21627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56"/>
          <p:cNvSpPr txBox="1"/>
          <p:nvPr>
            <p:ph type="title"/>
          </p:nvPr>
        </p:nvSpPr>
        <p:spPr>
          <a:xfrm rot="-411">
            <a:off x="6086525" y="573762"/>
            <a:ext cx="2512200" cy="5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 HOME</a:t>
            </a:r>
            <a:endParaRPr b="1" sz="25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7"/>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LOCATION </a:t>
            </a:r>
            <a:r>
              <a:rPr lang="en"/>
              <a:t>OF MAJOR ACTIVITIES</a:t>
            </a:r>
            <a:endParaRPr/>
          </a:p>
        </p:txBody>
      </p:sp>
      <p:graphicFrame>
        <p:nvGraphicFramePr>
          <p:cNvPr id="625" name="Google Shape;625;p57"/>
          <p:cNvGraphicFramePr/>
          <p:nvPr/>
        </p:nvGraphicFramePr>
        <p:xfrm>
          <a:off x="720000" y="1306617"/>
          <a:ext cx="3000000" cy="3000000"/>
        </p:xfrm>
        <a:graphic>
          <a:graphicData uri="http://schemas.openxmlformats.org/drawingml/2006/table">
            <a:tbl>
              <a:tblPr>
                <a:noFill/>
                <a:tableStyleId>{09EEE853-F464-4BBC-8611-D5B12B165CB6}</a:tableStyleId>
              </a:tblPr>
              <a:tblGrid>
                <a:gridCol w="1589350"/>
                <a:gridCol w="797600"/>
                <a:gridCol w="797600"/>
                <a:gridCol w="797600"/>
                <a:gridCol w="797600"/>
                <a:gridCol w="752050"/>
                <a:gridCol w="724050"/>
                <a:gridCol w="724050"/>
                <a:gridCol w="724050"/>
              </a:tblGrid>
              <a:tr h="365725">
                <a:tc>
                  <a:txBody>
                    <a:bodyPr/>
                    <a:lstStyle/>
                    <a:p>
                      <a:pPr indent="0" lvl="0" marL="0" rtl="0" algn="ctr">
                        <a:spcBef>
                          <a:spcPts val="0"/>
                        </a:spcBef>
                        <a:spcAft>
                          <a:spcPts val="0"/>
                        </a:spcAft>
                        <a:buNone/>
                      </a:pPr>
                      <a:r>
                        <a:rPr b="1" lang="en" sz="1200">
                          <a:solidFill>
                            <a:schemeClr val="dk1"/>
                          </a:solidFill>
                          <a:highlight>
                            <a:schemeClr val="dk2"/>
                          </a:highlight>
                          <a:latin typeface="Khand"/>
                          <a:ea typeface="Khand"/>
                          <a:cs typeface="Khand"/>
                          <a:sym typeface="Khand"/>
                        </a:rPr>
                        <a:t>MICROENVIRONMENT</a:t>
                      </a:r>
                      <a:endParaRPr b="1" sz="1200">
                        <a:solidFill>
                          <a:schemeClr val="dk1"/>
                        </a:solidFill>
                        <a:highlight>
                          <a:schemeClr val="dk2"/>
                        </a:highlight>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OPPORTUNITIES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THREATS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COMPETITORS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lnSpc>
                          <a:spcPct val="110693"/>
                        </a:lnSpc>
                        <a:spcBef>
                          <a:spcPts val="0"/>
                        </a:spcBef>
                        <a:spcAft>
                          <a:spcPts val="0"/>
                        </a:spcAft>
                        <a:buNone/>
                      </a:pPr>
                      <a:r>
                        <a:rPr lang="en" sz="1000">
                          <a:solidFill>
                            <a:schemeClr val="lt1"/>
                          </a:solidFill>
                          <a:latin typeface="Khand"/>
                          <a:ea typeface="Khand"/>
                          <a:cs typeface="Khand"/>
                          <a:sym typeface="Khand"/>
                        </a:rPr>
                        <a:t>Drive development and innovate products</a:t>
                      </a:r>
                      <a:r>
                        <a:rPr lang="en" sz="1000">
                          <a:solidFill>
                            <a:schemeClr val="dk1"/>
                          </a:solidFill>
                          <a:latin typeface="Khand"/>
                          <a:ea typeface="Khand"/>
                          <a:cs typeface="Khand"/>
                          <a:sym typeface="Khand"/>
                        </a:rPr>
                        <a:t> to align with societal trends, ensuring not to lag behind competitors in the race.</a:t>
                      </a:r>
                      <a:endParaRPr sz="1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lnSpc>
                          <a:spcPct val="110693"/>
                        </a:lnSpc>
                        <a:spcBef>
                          <a:spcPts val="0"/>
                        </a:spcBef>
                        <a:spcAft>
                          <a:spcPts val="0"/>
                        </a:spcAft>
                        <a:buNone/>
                      </a:pPr>
                      <a:r>
                        <a:rPr lang="en" sz="1000">
                          <a:solidFill>
                            <a:schemeClr val="dk1"/>
                          </a:solidFill>
                          <a:latin typeface="Khand"/>
                          <a:ea typeface="Khand"/>
                          <a:cs typeface="Khand"/>
                          <a:sym typeface="Khand"/>
                        </a:rPr>
                        <a:t>The fast-moving consumer goods (FMCG) industry faces </a:t>
                      </a:r>
                      <a:r>
                        <a:rPr lang="en" sz="1000">
                          <a:solidFill>
                            <a:schemeClr val="lt1"/>
                          </a:solidFill>
                          <a:latin typeface="Khand"/>
                          <a:ea typeface="Khand"/>
                          <a:cs typeface="Khand"/>
                          <a:sym typeface="Khand"/>
                        </a:rPr>
                        <a:t>fierce competition from strong rivals</a:t>
                      </a:r>
                      <a:r>
                        <a:rPr lang="en" sz="1000">
                          <a:solidFill>
                            <a:schemeClr val="dk1"/>
                          </a:solidFill>
                          <a:latin typeface="Khand"/>
                          <a:ea typeface="Khand"/>
                          <a:cs typeface="Khand"/>
                          <a:sym typeface="Khand"/>
                        </a:rPr>
                        <a:t> like Vina AceCook and Asia Foods.</a:t>
                      </a:r>
                      <a:endParaRPr sz="1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CUSTOMERS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spcBef>
                          <a:spcPts val="0"/>
                        </a:spcBef>
                        <a:spcAft>
                          <a:spcPts val="0"/>
                        </a:spcAft>
                        <a:buNone/>
                      </a:pPr>
                      <a:r>
                        <a:rPr lang="en" sz="1000">
                          <a:solidFill>
                            <a:schemeClr val="dk1"/>
                          </a:solidFill>
                          <a:latin typeface="Khand"/>
                          <a:ea typeface="Khand"/>
                          <a:cs typeface="Khand"/>
                          <a:sym typeface="Khand"/>
                        </a:rPr>
                        <a:t>A growing number of </a:t>
                      </a:r>
                      <a:r>
                        <a:rPr lang="en" sz="1000">
                          <a:solidFill>
                            <a:schemeClr val="lt1"/>
                          </a:solidFill>
                          <a:latin typeface="Khand"/>
                          <a:ea typeface="Khand"/>
                          <a:cs typeface="Khand"/>
                          <a:sym typeface="Khand"/>
                        </a:rPr>
                        <a:t>loyal customers</a:t>
                      </a:r>
                      <a:r>
                        <a:rPr lang="en" sz="1000">
                          <a:solidFill>
                            <a:schemeClr val="dk1"/>
                          </a:solidFill>
                          <a:latin typeface="Khand"/>
                          <a:ea typeface="Khand"/>
                          <a:cs typeface="Khand"/>
                          <a:sym typeface="Khand"/>
                        </a:rPr>
                        <a:t> due to the company's prominence and the rapid increase in people's stable incomes.</a:t>
                      </a:r>
                      <a:endParaRPr sz="1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spcBef>
                          <a:spcPts val="0"/>
                        </a:spcBef>
                        <a:spcAft>
                          <a:spcPts val="0"/>
                        </a:spcAft>
                        <a:buNone/>
                      </a:pPr>
                      <a:r>
                        <a:rPr lang="en" sz="1000">
                          <a:solidFill>
                            <a:schemeClr val="dk1"/>
                          </a:solidFill>
                          <a:latin typeface="Khand"/>
                          <a:ea typeface="Khand"/>
                          <a:cs typeface="Khand"/>
                          <a:sym typeface="Khand"/>
                        </a:rPr>
                        <a:t>Customers have </a:t>
                      </a:r>
                      <a:r>
                        <a:rPr lang="en" sz="1000">
                          <a:solidFill>
                            <a:schemeClr val="lt1"/>
                          </a:solidFill>
                          <a:latin typeface="Khand"/>
                          <a:ea typeface="Khand"/>
                          <a:cs typeface="Khand"/>
                          <a:sym typeface="Khand"/>
                        </a:rPr>
                        <a:t>many choices</a:t>
                      </a:r>
                      <a:r>
                        <a:rPr lang="en" sz="1000">
                          <a:solidFill>
                            <a:schemeClr val="dk1"/>
                          </a:solidFill>
                          <a:latin typeface="Khand"/>
                          <a:ea typeface="Khand"/>
                          <a:cs typeface="Khand"/>
                          <a:sym typeface="Khand"/>
                        </a:rPr>
                        <a:t> when it comes to fast-moving consumer goods from various companies.</a:t>
                      </a:r>
                      <a:endParaRPr sz="1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SUPPLIERS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lnSpc>
                          <a:spcPct val="110693"/>
                        </a:lnSpc>
                        <a:spcBef>
                          <a:spcPts val="0"/>
                        </a:spcBef>
                        <a:spcAft>
                          <a:spcPts val="0"/>
                        </a:spcAft>
                        <a:buNone/>
                      </a:pPr>
                      <a:r>
                        <a:rPr lang="en" sz="1000">
                          <a:solidFill>
                            <a:schemeClr val="dk1"/>
                          </a:solidFill>
                          <a:latin typeface="Khand"/>
                          <a:ea typeface="Khand"/>
                          <a:cs typeface="Khand"/>
                          <a:sym typeface="Khand"/>
                        </a:rPr>
                        <a:t>Building </a:t>
                      </a:r>
                      <a:r>
                        <a:rPr lang="en" sz="1000">
                          <a:solidFill>
                            <a:schemeClr val="lt1"/>
                          </a:solidFill>
                          <a:latin typeface="Khand"/>
                          <a:ea typeface="Khand"/>
                          <a:cs typeface="Khand"/>
                          <a:sym typeface="Khand"/>
                        </a:rPr>
                        <a:t>sustainable relationships</a:t>
                      </a:r>
                      <a:r>
                        <a:rPr lang="en" sz="1000">
                          <a:solidFill>
                            <a:schemeClr val="dk1"/>
                          </a:solidFill>
                          <a:latin typeface="Khand"/>
                          <a:ea typeface="Khand"/>
                          <a:cs typeface="Khand"/>
                          <a:sym typeface="Khand"/>
                        </a:rPr>
                        <a:t> with suppliers.</a:t>
                      </a:r>
                      <a:endParaRPr sz="1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lnSpc>
                          <a:spcPct val="110693"/>
                        </a:lnSpc>
                        <a:spcBef>
                          <a:spcPts val="0"/>
                        </a:spcBef>
                        <a:spcAft>
                          <a:spcPts val="0"/>
                        </a:spcAft>
                        <a:buNone/>
                      </a:pPr>
                      <a:r>
                        <a:rPr lang="en" sz="1000">
                          <a:solidFill>
                            <a:schemeClr val="dk1"/>
                          </a:solidFill>
                          <a:latin typeface="Khand"/>
                          <a:ea typeface="Khand"/>
                          <a:cs typeface="Khand"/>
                          <a:sym typeface="Khand"/>
                        </a:rPr>
                        <a:t>The pursuit of low-cost suppliers may lead to potential</a:t>
                      </a:r>
                      <a:r>
                        <a:rPr lang="en" sz="1000">
                          <a:solidFill>
                            <a:schemeClr val="lt1"/>
                          </a:solidFill>
                          <a:latin typeface="Khand"/>
                          <a:ea typeface="Khand"/>
                          <a:cs typeface="Khand"/>
                          <a:sym typeface="Khand"/>
                        </a:rPr>
                        <a:t> issues with input materials</a:t>
                      </a:r>
                      <a:r>
                        <a:rPr lang="en" sz="1000">
                          <a:solidFill>
                            <a:schemeClr val="dk1"/>
                          </a:solidFill>
                          <a:latin typeface="Khand"/>
                          <a:ea typeface="Khand"/>
                          <a:cs typeface="Khand"/>
                          <a:sym typeface="Khand"/>
                        </a:rPr>
                        <a:t> not meeting quality standards.</a:t>
                      </a:r>
                      <a:endParaRPr sz="1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SUBTITUTE PRODUCTS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lnSpc>
                          <a:spcPct val="110693"/>
                        </a:lnSpc>
                        <a:spcBef>
                          <a:spcPts val="0"/>
                        </a:spcBef>
                        <a:spcAft>
                          <a:spcPts val="0"/>
                        </a:spcAft>
                        <a:buNone/>
                      </a:pPr>
                      <a:r>
                        <a:rPr lang="en" sz="1000">
                          <a:solidFill>
                            <a:schemeClr val="dk1"/>
                          </a:solidFill>
                          <a:latin typeface="Khand"/>
                          <a:ea typeface="Khand"/>
                          <a:cs typeface="Khand"/>
                          <a:sym typeface="Khand"/>
                        </a:rPr>
                        <a:t>By researching and improving existing products, the business can gain a competitive edge in the market, helping to </a:t>
                      </a:r>
                      <a:r>
                        <a:rPr lang="en" sz="1000">
                          <a:solidFill>
                            <a:schemeClr val="lt1"/>
                          </a:solidFill>
                          <a:latin typeface="Khand"/>
                          <a:ea typeface="Khand"/>
                          <a:cs typeface="Khand"/>
                          <a:sym typeface="Khand"/>
                        </a:rPr>
                        <a:t>grow its market share.</a:t>
                      </a:r>
                      <a:endParaRPr sz="1000">
                        <a:solidFill>
                          <a:schemeClr val="lt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lnSpc>
                          <a:spcPct val="110693"/>
                        </a:lnSpc>
                        <a:spcBef>
                          <a:spcPts val="0"/>
                        </a:spcBef>
                        <a:spcAft>
                          <a:spcPts val="0"/>
                        </a:spcAft>
                        <a:buNone/>
                      </a:pPr>
                      <a:r>
                        <a:rPr lang="en" sz="1000">
                          <a:solidFill>
                            <a:schemeClr val="dk1"/>
                          </a:solidFill>
                          <a:latin typeface="Khand"/>
                          <a:ea typeface="Khand"/>
                          <a:cs typeface="Khand"/>
                          <a:sym typeface="Khand"/>
                        </a:rPr>
                        <a:t>Due to numerous substitute products, </a:t>
                      </a:r>
                      <a:r>
                        <a:rPr lang="en" sz="1000">
                          <a:solidFill>
                            <a:schemeClr val="lt1"/>
                          </a:solidFill>
                          <a:latin typeface="Khand"/>
                          <a:ea typeface="Khand"/>
                          <a:cs typeface="Khand"/>
                          <a:sym typeface="Khand"/>
                        </a:rPr>
                        <a:t>competition is high</a:t>
                      </a:r>
                      <a:r>
                        <a:rPr lang="en" sz="1000">
                          <a:solidFill>
                            <a:schemeClr val="dk1"/>
                          </a:solidFill>
                          <a:latin typeface="Khand"/>
                          <a:ea typeface="Khand"/>
                          <a:cs typeface="Khand"/>
                          <a:sym typeface="Khand"/>
                        </a:rPr>
                        <a:t>, and </a:t>
                      </a:r>
                      <a:r>
                        <a:rPr lang="en" sz="1000">
                          <a:solidFill>
                            <a:schemeClr val="lt1"/>
                          </a:solidFill>
                          <a:latin typeface="Khand"/>
                          <a:ea typeface="Khand"/>
                          <a:cs typeface="Khand"/>
                          <a:sym typeface="Khand"/>
                        </a:rPr>
                        <a:t>profit margins may decrease</a:t>
                      </a:r>
                      <a:r>
                        <a:rPr lang="en" sz="1000">
                          <a:solidFill>
                            <a:schemeClr val="dk1"/>
                          </a:solidFill>
                          <a:latin typeface="Khand"/>
                          <a:ea typeface="Khand"/>
                          <a:cs typeface="Khand"/>
                          <a:sym typeface="Khand"/>
                        </a:rPr>
                        <a:t>. The </a:t>
                      </a:r>
                      <a:r>
                        <a:rPr lang="en" sz="1000">
                          <a:solidFill>
                            <a:schemeClr val="lt1"/>
                          </a:solidFill>
                          <a:latin typeface="Khand"/>
                          <a:ea typeface="Khand"/>
                          <a:cs typeface="Khand"/>
                          <a:sym typeface="Khand"/>
                        </a:rPr>
                        <a:t>cost of research and development</a:t>
                      </a:r>
                      <a:r>
                        <a:rPr lang="en" sz="1000">
                          <a:solidFill>
                            <a:schemeClr val="dk1"/>
                          </a:solidFill>
                          <a:latin typeface="Khand"/>
                          <a:ea typeface="Khand"/>
                          <a:cs typeface="Khand"/>
                          <a:sym typeface="Khand"/>
                        </a:rPr>
                        <a:t> also tends to increase.</a:t>
                      </a:r>
                      <a:endParaRPr sz="1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r h="365725">
                <a:tc>
                  <a:txBody>
                    <a:bodyPr/>
                    <a:lstStyle/>
                    <a:p>
                      <a:pPr indent="0" lvl="0" marL="0" rtl="0" algn="ctr">
                        <a:spcBef>
                          <a:spcPts val="0"/>
                        </a:spcBef>
                        <a:spcAft>
                          <a:spcPts val="0"/>
                        </a:spcAft>
                        <a:buNone/>
                      </a:pPr>
                      <a:r>
                        <a:rPr b="1" lang="en" sz="1200">
                          <a:solidFill>
                            <a:schemeClr val="dk1"/>
                          </a:solidFill>
                          <a:latin typeface="Khand"/>
                          <a:ea typeface="Khand"/>
                          <a:cs typeface="Khand"/>
                          <a:sym typeface="Khand"/>
                        </a:rPr>
                        <a:t>POTENTIAL COMPETITORS</a:t>
                      </a:r>
                      <a:endParaRPr b="1" sz="12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gridSpan="4">
                  <a:txBody>
                    <a:bodyPr/>
                    <a:lstStyle/>
                    <a:p>
                      <a:pPr indent="0" lvl="0" marL="0" rtl="0" algn="just">
                        <a:spcBef>
                          <a:spcPts val="0"/>
                        </a:spcBef>
                        <a:spcAft>
                          <a:spcPts val="0"/>
                        </a:spcAft>
                        <a:buNone/>
                      </a:pPr>
                      <a:r>
                        <a:rPr lang="en" sz="1000">
                          <a:solidFill>
                            <a:schemeClr val="dk1"/>
                          </a:solidFill>
                          <a:latin typeface="Khand"/>
                          <a:ea typeface="Khand"/>
                          <a:cs typeface="Khand"/>
                          <a:sym typeface="Khand"/>
                        </a:rPr>
                        <a:t>The presence of additional competitors can </a:t>
                      </a:r>
                      <a:r>
                        <a:rPr lang="en" sz="1000">
                          <a:solidFill>
                            <a:schemeClr val="lt1"/>
                          </a:solidFill>
                          <a:latin typeface="Khand"/>
                          <a:ea typeface="Khand"/>
                          <a:cs typeface="Khand"/>
                          <a:sym typeface="Khand"/>
                        </a:rPr>
                        <a:t>motivate </a:t>
                      </a:r>
                      <a:r>
                        <a:rPr lang="en" sz="1000">
                          <a:solidFill>
                            <a:schemeClr val="dk1"/>
                          </a:solidFill>
                          <a:latin typeface="Khand"/>
                          <a:ea typeface="Khand"/>
                          <a:cs typeface="Khand"/>
                          <a:sym typeface="Khand"/>
                        </a:rPr>
                        <a:t>the company to </a:t>
                      </a:r>
                      <a:r>
                        <a:rPr lang="en" sz="1000">
                          <a:solidFill>
                            <a:schemeClr val="lt1"/>
                          </a:solidFill>
                          <a:latin typeface="Khand"/>
                          <a:ea typeface="Khand"/>
                          <a:cs typeface="Khand"/>
                          <a:sym typeface="Khand"/>
                        </a:rPr>
                        <a:t>operate more efficiently</a:t>
                      </a:r>
                      <a:r>
                        <a:rPr lang="en" sz="1000">
                          <a:solidFill>
                            <a:schemeClr val="dk1"/>
                          </a:solidFill>
                          <a:latin typeface="Khand"/>
                          <a:ea typeface="Khand"/>
                          <a:cs typeface="Khand"/>
                          <a:sym typeface="Khand"/>
                        </a:rPr>
                        <a:t>. Moreover, analyzing potential competitors can help Masan </a:t>
                      </a:r>
                      <a:r>
                        <a:rPr lang="en" sz="1000">
                          <a:solidFill>
                            <a:schemeClr val="lt1"/>
                          </a:solidFill>
                          <a:latin typeface="Khand"/>
                          <a:ea typeface="Khand"/>
                          <a:cs typeface="Khand"/>
                          <a:sym typeface="Khand"/>
                        </a:rPr>
                        <a:t>identify risks </a:t>
                      </a:r>
                      <a:r>
                        <a:rPr lang="en" sz="1000">
                          <a:solidFill>
                            <a:schemeClr val="dk1"/>
                          </a:solidFill>
                          <a:latin typeface="Khand"/>
                          <a:ea typeface="Khand"/>
                          <a:cs typeface="Khand"/>
                          <a:sym typeface="Khand"/>
                        </a:rPr>
                        <a:t>in the industry.</a:t>
                      </a:r>
                      <a:endParaRPr sz="1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c gridSpan="4">
                  <a:txBody>
                    <a:bodyPr/>
                    <a:lstStyle/>
                    <a:p>
                      <a:pPr indent="0" lvl="0" marL="0" rtl="0" algn="just">
                        <a:lnSpc>
                          <a:spcPct val="110693"/>
                        </a:lnSpc>
                        <a:spcBef>
                          <a:spcPts val="0"/>
                        </a:spcBef>
                        <a:spcAft>
                          <a:spcPts val="0"/>
                        </a:spcAft>
                        <a:buNone/>
                      </a:pPr>
                      <a:r>
                        <a:rPr lang="en" sz="1000">
                          <a:solidFill>
                            <a:schemeClr val="dk1"/>
                          </a:solidFill>
                          <a:latin typeface="Khand"/>
                          <a:ea typeface="Khand"/>
                          <a:cs typeface="Khand"/>
                          <a:sym typeface="Khand"/>
                        </a:rPr>
                        <a:t>Potential competitors can emerge at any time, and there may </a:t>
                      </a:r>
                      <a:r>
                        <a:rPr lang="en" sz="1000">
                          <a:solidFill>
                            <a:schemeClr val="lt1"/>
                          </a:solidFill>
                          <a:latin typeface="Khand"/>
                          <a:ea typeface="Khand"/>
                          <a:cs typeface="Khand"/>
                          <a:sym typeface="Khand"/>
                        </a:rPr>
                        <a:t>not be specific strategies </a:t>
                      </a:r>
                      <a:r>
                        <a:rPr lang="en" sz="1000">
                          <a:solidFill>
                            <a:schemeClr val="dk1"/>
                          </a:solidFill>
                          <a:latin typeface="Khand"/>
                          <a:ea typeface="Khand"/>
                          <a:cs typeface="Khand"/>
                          <a:sym typeface="Khand"/>
                        </a:rPr>
                        <a:t>in place to deal with them.</a:t>
                      </a:r>
                      <a:endParaRPr sz="1000">
                        <a:solidFill>
                          <a:schemeClr val="dk1"/>
                        </a:solidFill>
                        <a:latin typeface="Khand"/>
                        <a:ea typeface="Khand"/>
                        <a:cs typeface="Khand"/>
                        <a:sym typeface="Khand"/>
                      </a:endParaRPr>
                    </a:p>
                  </a:txBody>
                  <a:tcPr marT="91425" marB="91425" marR="91425" marL="9142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hMerge="1"/>
                <a:tc hMerge="1"/>
                <a:tc hMerge="1"/>
              </a:tr>
            </a:tbl>
          </a:graphicData>
        </a:graphic>
      </p:graphicFrame>
      <p:sp>
        <p:nvSpPr>
          <p:cNvPr id="626" name="Google Shape;626;p57"/>
          <p:cNvSpPr/>
          <p:nvPr/>
        </p:nvSpPr>
        <p:spPr>
          <a:xfrm>
            <a:off x="6261275" y="640050"/>
            <a:ext cx="21627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57"/>
          <p:cNvSpPr txBox="1"/>
          <p:nvPr>
            <p:ph type="title"/>
          </p:nvPr>
        </p:nvSpPr>
        <p:spPr>
          <a:xfrm rot="-411">
            <a:off x="6086525" y="573762"/>
            <a:ext cx="2512200" cy="5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 HOME</a:t>
            </a:r>
            <a:endParaRPr b="1" sz="2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58"/>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LOCATION </a:t>
            </a:r>
            <a:r>
              <a:rPr lang="en"/>
              <a:t>OF MAJOR ACTIVITIES</a:t>
            </a:r>
            <a:endParaRPr/>
          </a:p>
        </p:txBody>
      </p:sp>
      <p:sp>
        <p:nvSpPr>
          <p:cNvPr id="633" name="Google Shape;633;p58"/>
          <p:cNvSpPr/>
          <p:nvPr/>
        </p:nvSpPr>
        <p:spPr>
          <a:xfrm>
            <a:off x="6261275" y="640050"/>
            <a:ext cx="21627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8"/>
          <p:cNvSpPr txBox="1"/>
          <p:nvPr>
            <p:ph type="title"/>
          </p:nvPr>
        </p:nvSpPr>
        <p:spPr>
          <a:xfrm rot="-411">
            <a:off x="6086525" y="573762"/>
            <a:ext cx="2512200" cy="5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 </a:t>
            </a:r>
            <a:r>
              <a:rPr b="1" lang="en" sz="2500"/>
              <a:t>ABROAD</a:t>
            </a:r>
            <a:endParaRPr b="1" sz="2500"/>
          </a:p>
        </p:txBody>
      </p:sp>
      <p:pic>
        <p:nvPicPr>
          <p:cNvPr id="635" name="Google Shape;635;p58"/>
          <p:cNvPicPr preferRelativeResize="0"/>
          <p:nvPr/>
        </p:nvPicPr>
        <p:blipFill>
          <a:blip r:embed="rId3">
            <a:alphaModFix/>
          </a:blip>
          <a:stretch>
            <a:fillRect/>
          </a:stretch>
        </p:blipFill>
        <p:spPr>
          <a:xfrm>
            <a:off x="1721127" y="1809750"/>
            <a:ext cx="5703972" cy="2878925"/>
          </a:xfrm>
          <a:prstGeom prst="rect">
            <a:avLst/>
          </a:prstGeom>
          <a:noFill/>
          <a:ln>
            <a:noFill/>
          </a:ln>
        </p:spPr>
      </p:pic>
      <p:sp>
        <p:nvSpPr>
          <p:cNvPr id="636" name="Google Shape;636;p58"/>
          <p:cNvSpPr/>
          <p:nvPr/>
        </p:nvSpPr>
        <p:spPr>
          <a:xfrm>
            <a:off x="1718899" y="3519859"/>
            <a:ext cx="3618000" cy="491700"/>
          </a:xfrm>
          <a:prstGeom prst="rect">
            <a:avLst/>
          </a:prstGeom>
          <a:noFill/>
          <a:ln cap="flat" cmpd="sng" w="19050">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637" name="Google Shape;637;p58"/>
          <p:cNvSpPr txBox="1"/>
          <p:nvPr/>
        </p:nvSpPr>
        <p:spPr>
          <a:xfrm>
            <a:off x="720000" y="1131589"/>
            <a:ext cx="7704000" cy="42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highlight>
                  <a:schemeClr val="dk2"/>
                </a:highlight>
                <a:latin typeface="Red Hat Text"/>
                <a:ea typeface="Red Hat Text"/>
                <a:cs typeface="Red Hat Text"/>
                <a:sym typeface="Red Hat Text"/>
              </a:rPr>
              <a:t>In </a:t>
            </a:r>
            <a:r>
              <a:rPr b="1" lang="en">
                <a:solidFill>
                  <a:schemeClr val="dk1"/>
                </a:solidFill>
                <a:highlight>
                  <a:schemeClr val="dk2"/>
                </a:highlight>
                <a:latin typeface="Red Hat Text"/>
                <a:ea typeface="Red Hat Text"/>
                <a:cs typeface="Red Hat Text"/>
                <a:sym typeface="Red Hat Text"/>
              </a:rPr>
              <a:t>2016</a:t>
            </a:r>
            <a:r>
              <a:rPr lang="en">
                <a:solidFill>
                  <a:schemeClr val="dk1"/>
                </a:solidFill>
                <a:highlight>
                  <a:schemeClr val="dk2"/>
                </a:highlight>
                <a:latin typeface="Red Hat Text"/>
                <a:ea typeface="Red Hat Text"/>
                <a:cs typeface="Red Hat Text"/>
                <a:sym typeface="Red Hat Text"/>
              </a:rPr>
              <a:t>, having realized the potential of the Thai market, the business established its business and distribution activities in </a:t>
            </a:r>
            <a:r>
              <a:rPr b="1" lang="en">
                <a:solidFill>
                  <a:schemeClr val="dk1"/>
                </a:solidFill>
                <a:highlight>
                  <a:schemeClr val="dk2"/>
                </a:highlight>
                <a:latin typeface="Red Hat Text"/>
                <a:ea typeface="Red Hat Text"/>
                <a:cs typeface="Red Hat Text"/>
                <a:sym typeface="Red Hat Text"/>
              </a:rPr>
              <a:t>Thailand</a:t>
            </a:r>
            <a:r>
              <a:rPr lang="en">
                <a:solidFill>
                  <a:schemeClr val="dk1"/>
                </a:solidFill>
                <a:highlight>
                  <a:schemeClr val="dk2"/>
                </a:highlight>
                <a:latin typeface="Red Hat Text"/>
                <a:ea typeface="Red Hat Text"/>
                <a:cs typeface="Red Hat Text"/>
                <a:sym typeface="Red Hat Text"/>
              </a:rPr>
              <a:t>, establishing </a:t>
            </a:r>
            <a:r>
              <a:rPr b="1" lang="en">
                <a:solidFill>
                  <a:schemeClr val="dk1"/>
                </a:solidFill>
                <a:highlight>
                  <a:schemeClr val="dk2"/>
                </a:highlight>
                <a:latin typeface="Red Hat Text"/>
                <a:ea typeface="Red Hat Text"/>
                <a:cs typeface="Red Hat Text"/>
                <a:sym typeface="Red Hat Text"/>
              </a:rPr>
              <a:t>Masan Consumer (Thailand) Limited.</a:t>
            </a:r>
            <a:endParaRPr b="1" sz="1800">
              <a:solidFill>
                <a:schemeClr val="dk1"/>
              </a:solidFill>
              <a:highlight>
                <a:schemeClr val="dk2"/>
              </a:highlight>
              <a:latin typeface="Red Hat Text"/>
              <a:ea typeface="Red Hat Text"/>
              <a:cs typeface="Red Hat Text"/>
              <a:sym typeface="Red Hat Tex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p59"/>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LOCATION </a:t>
            </a:r>
            <a:r>
              <a:rPr lang="en"/>
              <a:t>OF MAJOR ACTIVITIES</a:t>
            </a:r>
            <a:endParaRPr/>
          </a:p>
        </p:txBody>
      </p:sp>
      <p:sp>
        <p:nvSpPr>
          <p:cNvPr id="643" name="Google Shape;643;p59"/>
          <p:cNvSpPr/>
          <p:nvPr/>
        </p:nvSpPr>
        <p:spPr>
          <a:xfrm>
            <a:off x="6261275" y="640050"/>
            <a:ext cx="21627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59"/>
          <p:cNvSpPr txBox="1"/>
          <p:nvPr>
            <p:ph type="title"/>
          </p:nvPr>
        </p:nvSpPr>
        <p:spPr>
          <a:xfrm rot="-411">
            <a:off x="6086525" y="573762"/>
            <a:ext cx="2512200" cy="5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500"/>
              <a:t>— ABROAD</a:t>
            </a:r>
            <a:endParaRPr b="1" sz="2500"/>
          </a:p>
        </p:txBody>
      </p:sp>
      <p:pic>
        <p:nvPicPr>
          <p:cNvPr id="645" name="Google Shape;645;p59"/>
          <p:cNvPicPr preferRelativeResize="0"/>
          <p:nvPr/>
        </p:nvPicPr>
        <p:blipFill>
          <a:blip r:embed="rId3">
            <a:alphaModFix/>
          </a:blip>
          <a:stretch>
            <a:fillRect/>
          </a:stretch>
        </p:blipFill>
        <p:spPr>
          <a:xfrm>
            <a:off x="1448241" y="1307275"/>
            <a:ext cx="6247508" cy="2405650"/>
          </a:xfrm>
          <a:prstGeom prst="rect">
            <a:avLst/>
          </a:prstGeom>
          <a:noFill/>
          <a:ln>
            <a:noFill/>
          </a:ln>
        </p:spPr>
      </p:pic>
      <p:sp>
        <p:nvSpPr>
          <p:cNvPr id="646" name="Google Shape;646;p59"/>
          <p:cNvSpPr txBox="1"/>
          <p:nvPr/>
        </p:nvSpPr>
        <p:spPr>
          <a:xfrm flipH="1">
            <a:off x="720000" y="3724650"/>
            <a:ext cx="7704000" cy="52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latin typeface="Red Hat Text"/>
                <a:ea typeface="Red Hat Text"/>
                <a:cs typeface="Red Hat Text"/>
                <a:sym typeface="Red Hat Text"/>
              </a:rPr>
              <a:t>Pursuing such a strategy can realize regional economic advantages, which are </a:t>
            </a:r>
            <a:r>
              <a:rPr b="1" lang="en" sz="1200">
                <a:latin typeface="Red Hat Text"/>
                <a:ea typeface="Red Hat Text"/>
                <a:cs typeface="Red Hat Text"/>
                <a:sym typeface="Red Hat Text"/>
              </a:rPr>
              <a:t>savings</a:t>
            </a:r>
            <a:r>
              <a:rPr lang="en" sz="1200">
                <a:latin typeface="Red Hat Text"/>
                <a:ea typeface="Red Hat Text"/>
                <a:cs typeface="Red Hat Text"/>
                <a:sym typeface="Red Hat Text"/>
              </a:rPr>
              <a:t> that arise from </a:t>
            </a:r>
            <a:r>
              <a:rPr b="1" lang="en" sz="1200">
                <a:latin typeface="Red Hat Text"/>
                <a:ea typeface="Red Hat Text"/>
                <a:cs typeface="Red Hat Text"/>
                <a:sym typeface="Red Hat Text"/>
              </a:rPr>
              <a:t>performing value-creating activities</a:t>
            </a:r>
            <a:r>
              <a:rPr lang="en" sz="1200">
                <a:latin typeface="Red Hat Text"/>
                <a:ea typeface="Red Hat Text"/>
                <a:cs typeface="Red Hat Text"/>
                <a:sym typeface="Red Hat Text"/>
              </a:rPr>
              <a:t> in the optimal location for that activity. This may</a:t>
            </a:r>
            <a:r>
              <a:rPr b="1" lang="en" sz="1200">
                <a:latin typeface="Red Hat Text"/>
                <a:ea typeface="Red Hat Text"/>
                <a:cs typeface="Red Hat Text"/>
                <a:sym typeface="Red Hat Text"/>
              </a:rPr>
              <a:t> reduce the cost</a:t>
            </a:r>
            <a:r>
              <a:rPr lang="en" sz="1200">
                <a:latin typeface="Red Hat Text"/>
                <a:ea typeface="Red Hat Text"/>
                <a:cs typeface="Red Hat Text"/>
                <a:sym typeface="Red Hat Text"/>
              </a:rPr>
              <a:t> of value creation and help the firm achieve a low-cost position, and/or may enable the firm to </a:t>
            </a:r>
            <a:r>
              <a:rPr b="1" lang="en" sz="1200">
                <a:latin typeface="Red Hat Text"/>
                <a:ea typeface="Red Hat Text"/>
                <a:cs typeface="Red Hat Text"/>
                <a:sym typeface="Red Hat Text"/>
              </a:rPr>
              <a:t>differentiate its products</a:t>
            </a:r>
            <a:r>
              <a:rPr lang="en" sz="1200">
                <a:latin typeface="Red Hat Text"/>
                <a:ea typeface="Red Hat Text"/>
                <a:cs typeface="Red Hat Text"/>
                <a:sym typeface="Red Hat Text"/>
              </a:rPr>
              <a:t> from those of its competitors.</a:t>
            </a:r>
            <a:endParaRPr b="1" sz="1200">
              <a:solidFill>
                <a:schemeClr val="dk1"/>
              </a:solidFill>
              <a:latin typeface="Red Hat Text"/>
              <a:ea typeface="Red Hat Text"/>
              <a:cs typeface="Red Hat Text"/>
              <a:sym typeface="Red Hat Tex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60"/>
          <p:cNvSpPr/>
          <p:nvPr/>
        </p:nvSpPr>
        <p:spPr>
          <a:xfrm>
            <a:off x="5887500" y="1618550"/>
            <a:ext cx="2536500" cy="2536500"/>
          </a:xfrm>
          <a:prstGeom prst="ellipse">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0"/>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INTERNATIONAL STRATEGIC</a:t>
            </a:r>
            <a:r>
              <a:rPr lang="en"/>
              <a:t> </a:t>
            </a:r>
            <a:r>
              <a:rPr b="1" lang="en"/>
              <a:t>DIRECTION</a:t>
            </a:r>
            <a:endParaRPr b="1"/>
          </a:p>
        </p:txBody>
      </p:sp>
      <p:sp>
        <p:nvSpPr>
          <p:cNvPr id="653" name="Google Shape;653;p60"/>
          <p:cNvSpPr txBox="1"/>
          <p:nvPr/>
        </p:nvSpPr>
        <p:spPr>
          <a:xfrm flipH="1">
            <a:off x="980089" y="1356050"/>
            <a:ext cx="4481700" cy="52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ed Hat Text"/>
                <a:ea typeface="Red Hat Text"/>
                <a:cs typeface="Red Hat Text"/>
                <a:sym typeface="Red Hat Text"/>
              </a:rPr>
              <a:t>Masan </a:t>
            </a:r>
            <a:r>
              <a:rPr b="1" lang="en">
                <a:solidFill>
                  <a:schemeClr val="dk1"/>
                </a:solidFill>
                <a:latin typeface="Red Hat Text"/>
                <a:ea typeface="Red Hat Text"/>
                <a:cs typeface="Red Hat Text"/>
                <a:sym typeface="Red Hat Text"/>
              </a:rPr>
              <a:t>first focused on</a:t>
            </a:r>
            <a:r>
              <a:rPr lang="en">
                <a:solidFill>
                  <a:schemeClr val="dk1"/>
                </a:solidFill>
                <a:latin typeface="Red Hat Text"/>
                <a:ea typeface="Red Hat Text"/>
                <a:cs typeface="Red Hat Text"/>
                <a:sym typeface="Red Hat Text"/>
              </a:rPr>
              <a:t> developing its market at </a:t>
            </a:r>
            <a:r>
              <a:rPr b="1" lang="en">
                <a:solidFill>
                  <a:schemeClr val="dk1"/>
                </a:solidFill>
                <a:latin typeface="Red Hat Text"/>
                <a:ea typeface="Red Hat Text"/>
                <a:cs typeface="Red Hat Text"/>
                <a:sym typeface="Red Hat Text"/>
              </a:rPr>
              <a:t>Vietnam</a:t>
            </a:r>
            <a:endParaRPr b="1">
              <a:solidFill>
                <a:schemeClr val="dk1"/>
              </a:solidFill>
              <a:latin typeface="Red Hat Text"/>
              <a:ea typeface="Red Hat Text"/>
              <a:cs typeface="Red Hat Text"/>
              <a:sym typeface="Red Hat Text"/>
            </a:endParaRPr>
          </a:p>
        </p:txBody>
      </p:sp>
      <p:sp>
        <p:nvSpPr>
          <p:cNvPr id="654" name="Google Shape;654;p60"/>
          <p:cNvSpPr txBox="1"/>
          <p:nvPr/>
        </p:nvSpPr>
        <p:spPr>
          <a:xfrm flipH="1">
            <a:off x="980099" y="2024400"/>
            <a:ext cx="4481700" cy="52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ed Hat Text"/>
                <a:ea typeface="Red Hat Text"/>
                <a:cs typeface="Red Hat Text"/>
                <a:sym typeface="Red Hat Text"/>
              </a:rPr>
              <a:t>After gaining superb achievements at its home market, the company </a:t>
            </a:r>
            <a:r>
              <a:rPr b="1" lang="en">
                <a:solidFill>
                  <a:schemeClr val="dk1"/>
                </a:solidFill>
                <a:latin typeface="Red Hat Text"/>
                <a:ea typeface="Red Hat Text"/>
                <a:cs typeface="Red Hat Text"/>
                <a:sym typeface="Red Hat Text"/>
              </a:rPr>
              <a:t>expands it market</a:t>
            </a:r>
            <a:endParaRPr b="1">
              <a:solidFill>
                <a:schemeClr val="dk1"/>
              </a:solidFill>
              <a:latin typeface="Red Hat Text"/>
              <a:ea typeface="Red Hat Text"/>
              <a:cs typeface="Red Hat Text"/>
              <a:sym typeface="Red Hat Text"/>
            </a:endParaRPr>
          </a:p>
        </p:txBody>
      </p:sp>
      <p:sp>
        <p:nvSpPr>
          <p:cNvPr id="655" name="Google Shape;655;p60"/>
          <p:cNvSpPr txBox="1"/>
          <p:nvPr/>
        </p:nvSpPr>
        <p:spPr>
          <a:xfrm flipH="1">
            <a:off x="980100" y="2692750"/>
            <a:ext cx="4481700" cy="52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ed Hat Text"/>
                <a:ea typeface="Red Hat Text"/>
                <a:cs typeface="Red Hat Text"/>
                <a:sym typeface="Red Hat Text"/>
              </a:rPr>
              <a:t>Embracing cultural sensitivity, linguistic expertise, and </a:t>
            </a:r>
            <a:r>
              <a:rPr b="1" lang="en">
                <a:solidFill>
                  <a:schemeClr val="dk1"/>
                </a:solidFill>
                <a:latin typeface="Red Hat Text"/>
                <a:ea typeface="Red Hat Text"/>
                <a:cs typeface="Red Hat Text"/>
                <a:sym typeface="Red Hat Text"/>
              </a:rPr>
              <a:t>respect for local nuances</a:t>
            </a:r>
            <a:endParaRPr b="1">
              <a:solidFill>
                <a:schemeClr val="dk1"/>
              </a:solidFill>
              <a:latin typeface="Red Hat Text"/>
              <a:ea typeface="Red Hat Text"/>
              <a:cs typeface="Red Hat Text"/>
              <a:sym typeface="Red Hat Text"/>
            </a:endParaRPr>
          </a:p>
          <a:p>
            <a:pPr indent="0" lvl="0" marL="0" rtl="0" algn="l">
              <a:spcBef>
                <a:spcPts val="0"/>
              </a:spcBef>
              <a:spcAft>
                <a:spcPts val="0"/>
              </a:spcAft>
              <a:buNone/>
            </a:pPr>
            <a:r>
              <a:t/>
            </a:r>
            <a:endParaRPr b="1">
              <a:solidFill>
                <a:schemeClr val="dk1"/>
              </a:solidFill>
              <a:latin typeface="Red Hat Text"/>
              <a:ea typeface="Red Hat Text"/>
              <a:cs typeface="Red Hat Text"/>
              <a:sym typeface="Red Hat Text"/>
            </a:endParaRPr>
          </a:p>
          <a:p>
            <a:pPr indent="0" lvl="0" marL="0" rtl="0" algn="ctr">
              <a:spcBef>
                <a:spcPts val="0"/>
              </a:spcBef>
              <a:spcAft>
                <a:spcPts val="0"/>
              </a:spcAft>
              <a:buNone/>
            </a:pPr>
            <a:r>
              <a:t/>
            </a:r>
            <a:endParaRPr b="1" sz="2200">
              <a:solidFill>
                <a:schemeClr val="dk1"/>
              </a:solidFill>
              <a:latin typeface="Khand"/>
              <a:ea typeface="Khand"/>
              <a:cs typeface="Khand"/>
              <a:sym typeface="Khand"/>
            </a:endParaRPr>
          </a:p>
        </p:txBody>
      </p:sp>
      <p:sp>
        <p:nvSpPr>
          <p:cNvPr id="656" name="Google Shape;656;p60"/>
          <p:cNvSpPr txBox="1"/>
          <p:nvPr/>
        </p:nvSpPr>
        <p:spPr>
          <a:xfrm flipH="1">
            <a:off x="980100" y="3361100"/>
            <a:ext cx="4481700" cy="52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a:solidFill>
                  <a:schemeClr val="dk1"/>
                </a:solidFill>
                <a:latin typeface="Red Hat Text"/>
                <a:ea typeface="Red Hat Text"/>
                <a:cs typeface="Red Hat Text"/>
                <a:sym typeface="Red Hat Text"/>
              </a:rPr>
              <a:t>Customizing </a:t>
            </a:r>
            <a:r>
              <a:rPr lang="en">
                <a:solidFill>
                  <a:schemeClr val="dk1"/>
                </a:solidFill>
                <a:latin typeface="Red Hat Text"/>
                <a:ea typeface="Red Hat Text"/>
                <a:cs typeface="Red Hat Text"/>
                <a:sym typeface="Red Hat Text"/>
              </a:rPr>
              <a:t>the firm’s goods or service matching taste and preference of consumer in new market</a:t>
            </a:r>
            <a:endParaRPr b="1">
              <a:solidFill>
                <a:schemeClr val="dk1"/>
              </a:solidFill>
              <a:latin typeface="Red Hat Text"/>
              <a:ea typeface="Red Hat Text"/>
              <a:cs typeface="Red Hat Text"/>
              <a:sym typeface="Red Hat Text"/>
            </a:endParaRPr>
          </a:p>
        </p:txBody>
      </p:sp>
      <p:sp>
        <p:nvSpPr>
          <p:cNvPr id="657" name="Google Shape;657;p60"/>
          <p:cNvSpPr txBox="1"/>
          <p:nvPr/>
        </p:nvSpPr>
        <p:spPr>
          <a:xfrm flipH="1">
            <a:off x="1012500" y="4029450"/>
            <a:ext cx="4449300" cy="52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a:solidFill>
                  <a:schemeClr val="dk1"/>
                </a:solidFill>
                <a:latin typeface="Red Hat Text"/>
                <a:ea typeface="Red Hat Text"/>
                <a:cs typeface="Red Hat Text"/>
                <a:sym typeface="Red Hat Text"/>
              </a:rPr>
              <a:t>Thus, Masan can </a:t>
            </a:r>
            <a:r>
              <a:rPr b="1" lang="en">
                <a:solidFill>
                  <a:schemeClr val="dk1"/>
                </a:solidFill>
                <a:latin typeface="Red Hat Text"/>
                <a:ea typeface="Red Hat Text"/>
                <a:cs typeface="Red Hat Text"/>
                <a:sym typeface="Red Hat Text"/>
              </a:rPr>
              <a:t>increase</a:t>
            </a:r>
            <a:r>
              <a:rPr lang="en">
                <a:solidFill>
                  <a:schemeClr val="dk1"/>
                </a:solidFill>
                <a:latin typeface="Red Hat Text"/>
                <a:ea typeface="Red Hat Text"/>
                <a:cs typeface="Red Hat Text"/>
                <a:sym typeface="Red Hat Text"/>
              </a:rPr>
              <a:t> the product </a:t>
            </a:r>
            <a:r>
              <a:rPr b="1" lang="en">
                <a:solidFill>
                  <a:schemeClr val="dk1"/>
                </a:solidFill>
                <a:latin typeface="Red Hat Text"/>
                <a:ea typeface="Red Hat Text"/>
                <a:cs typeface="Red Hat Text"/>
                <a:sym typeface="Red Hat Text"/>
              </a:rPr>
              <a:t>value </a:t>
            </a:r>
            <a:r>
              <a:rPr lang="en">
                <a:solidFill>
                  <a:schemeClr val="dk1"/>
                </a:solidFill>
                <a:latin typeface="Red Hat Text"/>
                <a:ea typeface="Red Hat Text"/>
                <a:cs typeface="Red Hat Text"/>
                <a:sym typeface="Red Hat Text"/>
              </a:rPr>
              <a:t>and </a:t>
            </a:r>
            <a:r>
              <a:rPr b="1" lang="en">
                <a:solidFill>
                  <a:schemeClr val="dk1"/>
                </a:solidFill>
                <a:latin typeface="Red Hat Text"/>
                <a:ea typeface="Red Hat Text"/>
                <a:cs typeface="Red Hat Text"/>
                <a:sym typeface="Red Hat Text"/>
              </a:rPr>
              <a:t>profitability</a:t>
            </a:r>
            <a:endParaRPr b="1">
              <a:solidFill>
                <a:schemeClr val="dk1"/>
              </a:solidFill>
              <a:latin typeface="Red Hat Text"/>
              <a:ea typeface="Red Hat Text"/>
              <a:cs typeface="Red Hat Text"/>
              <a:sym typeface="Red Hat Text"/>
            </a:endParaRPr>
          </a:p>
        </p:txBody>
      </p:sp>
      <p:cxnSp>
        <p:nvCxnSpPr>
          <p:cNvPr id="658" name="Google Shape;658;p60"/>
          <p:cNvCxnSpPr>
            <a:stCxn id="653" idx="3"/>
            <a:endCxn id="654" idx="3"/>
          </p:cNvCxnSpPr>
          <p:nvPr/>
        </p:nvCxnSpPr>
        <p:spPr>
          <a:xfrm>
            <a:off x="980089" y="1618550"/>
            <a:ext cx="600" cy="668400"/>
          </a:xfrm>
          <a:prstGeom prst="curvedConnector3">
            <a:avLst>
              <a:gd fmla="val -39687500" name="adj1"/>
            </a:avLst>
          </a:prstGeom>
          <a:noFill/>
          <a:ln cap="flat" cmpd="sng" w="9525">
            <a:solidFill>
              <a:schemeClr val="dk1"/>
            </a:solidFill>
            <a:prstDash val="solid"/>
            <a:round/>
            <a:headEnd len="med" w="med" type="none"/>
            <a:tailEnd len="med" w="med" type="none"/>
          </a:ln>
        </p:spPr>
      </p:cxnSp>
      <p:cxnSp>
        <p:nvCxnSpPr>
          <p:cNvPr id="659" name="Google Shape;659;p60"/>
          <p:cNvCxnSpPr>
            <a:stCxn id="654" idx="3"/>
            <a:endCxn id="655" idx="3"/>
          </p:cNvCxnSpPr>
          <p:nvPr/>
        </p:nvCxnSpPr>
        <p:spPr>
          <a:xfrm>
            <a:off x="980099" y="2286900"/>
            <a:ext cx="600" cy="668400"/>
          </a:xfrm>
          <a:prstGeom prst="curvedConnector3">
            <a:avLst>
              <a:gd fmla="val -39687500" name="adj1"/>
            </a:avLst>
          </a:prstGeom>
          <a:noFill/>
          <a:ln cap="flat" cmpd="sng" w="9525">
            <a:solidFill>
              <a:schemeClr val="dk1"/>
            </a:solidFill>
            <a:prstDash val="solid"/>
            <a:round/>
            <a:headEnd len="med" w="med" type="none"/>
            <a:tailEnd len="med" w="med" type="none"/>
          </a:ln>
        </p:spPr>
      </p:cxnSp>
      <p:cxnSp>
        <p:nvCxnSpPr>
          <p:cNvPr id="660" name="Google Shape;660;p60"/>
          <p:cNvCxnSpPr>
            <a:stCxn id="655" idx="3"/>
            <a:endCxn id="656" idx="3"/>
          </p:cNvCxnSpPr>
          <p:nvPr/>
        </p:nvCxnSpPr>
        <p:spPr>
          <a:xfrm>
            <a:off x="980100" y="2955250"/>
            <a:ext cx="600" cy="668400"/>
          </a:xfrm>
          <a:prstGeom prst="curvedConnector3">
            <a:avLst>
              <a:gd fmla="val -39687551" name="adj1"/>
            </a:avLst>
          </a:prstGeom>
          <a:noFill/>
          <a:ln cap="flat" cmpd="sng" w="9525">
            <a:solidFill>
              <a:schemeClr val="dk1"/>
            </a:solidFill>
            <a:prstDash val="solid"/>
            <a:round/>
            <a:headEnd len="med" w="med" type="none"/>
            <a:tailEnd len="med" w="med" type="none"/>
          </a:ln>
        </p:spPr>
      </p:cxnSp>
      <p:cxnSp>
        <p:nvCxnSpPr>
          <p:cNvPr id="661" name="Google Shape;661;p60"/>
          <p:cNvCxnSpPr>
            <a:stCxn id="656" idx="3"/>
            <a:endCxn id="657" idx="3"/>
          </p:cNvCxnSpPr>
          <p:nvPr/>
        </p:nvCxnSpPr>
        <p:spPr>
          <a:xfrm>
            <a:off x="980100" y="3623600"/>
            <a:ext cx="32400" cy="668400"/>
          </a:xfrm>
          <a:prstGeom prst="curvedConnector3">
            <a:avLst>
              <a:gd fmla="val -734954" name="adj1"/>
            </a:avLst>
          </a:prstGeom>
          <a:noFill/>
          <a:ln cap="flat" cmpd="sng" w="9525">
            <a:solidFill>
              <a:schemeClr val="dk1"/>
            </a:solidFill>
            <a:prstDash val="solid"/>
            <a:round/>
            <a:headEnd len="med" w="med" type="none"/>
            <a:tailEnd len="med" w="med" type="none"/>
          </a:ln>
        </p:spPr>
      </p:cxnSp>
      <p:sp>
        <p:nvSpPr>
          <p:cNvPr id="662" name="Google Shape;662;p60"/>
          <p:cNvSpPr txBox="1"/>
          <p:nvPr>
            <p:ph type="title"/>
          </p:nvPr>
        </p:nvSpPr>
        <p:spPr>
          <a:xfrm>
            <a:off x="5920800" y="2480488"/>
            <a:ext cx="2503200" cy="1135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chemeClr val="lt1"/>
                </a:solidFill>
              </a:rPr>
              <a:t>LOCALIZATION</a:t>
            </a:r>
            <a:endParaRPr b="1">
              <a:solidFill>
                <a:schemeClr val="lt1"/>
              </a:solidFill>
            </a:endParaRPr>
          </a:p>
          <a:p>
            <a:pPr indent="0" lvl="0" marL="0" rtl="0" algn="ctr">
              <a:spcBef>
                <a:spcPts val="0"/>
              </a:spcBef>
              <a:spcAft>
                <a:spcPts val="0"/>
              </a:spcAft>
              <a:buNone/>
            </a:pPr>
            <a:r>
              <a:rPr lang="en">
                <a:solidFill>
                  <a:schemeClr val="lt1"/>
                </a:solidFill>
              </a:rPr>
              <a:t>STRATEGY</a:t>
            </a:r>
            <a:endParaRPr>
              <a:solidFill>
                <a:schemeClr val="lt1"/>
              </a:solidFill>
            </a:endParaRPr>
          </a:p>
        </p:txBody>
      </p:sp>
      <p:sp>
        <p:nvSpPr>
          <p:cNvPr id="663" name="Google Shape;663;p60"/>
          <p:cNvSpPr txBox="1"/>
          <p:nvPr>
            <p:ph idx="4294967295" type="subTitle"/>
          </p:nvPr>
        </p:nvSpPr>
        <p:spPr>
          <a:xfrm>
            <a:off x="5958900" y="2217988"/>
            <a:ext cx="2427000" cy="623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Khand"/>
                <a:ea typeface="Khand"/>
                <a:cs typeface="Khand"/>
                <a:sym typeface="Khand"/>
              </a:rPr>
              <a:t>Masan Consumer </a:t>
            </a:r>
            <a:r>
              <a:rPr lang="en">
                <a:latin typeface="Khand"/>
                <a:ea typeface="Khand"/>
                <a:cs typeface="Khand"/>
                <a:sym typeface="Khand"/>
              </a:rPr>
              <a:t>adopt</a:t>
            </a:r>
            <a:endParaRPr>
              <a:latin typeface="Khand"/>
              <a:ea typeface="Khand"/>
              <a:cs typeface="Khand"/>
              <a:sym typeface="Khan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pic>
        <p:nvPicPr>
          <p:cNvPr id="668" name="Google Shape;668;p61"/>
          <p:cNvPicPr preferRelativeResize="0"/>
          <p:nvPr/>
        </p:nvPicPr>
        <p:blipFill>
          <a:blip r:embed="rId3">
            <a:alphaModFix/>
          </a:blip>
          <a:stretch>
            <a:fillRect/>
          </a:stretch>
        </p:blipFill>
        <p:spPr>
          <a:xfrm>
            <a:off x="189588" y="261200"/>
            <a:ext cx="8764824" cy="3846448"/>
          </a:xfrm>
          <a:prstGeom prst="rect">
            <a:avLst/>
          </a:prstGeom>
          <a:noFill/>
          <a:ln>
            <a:noFill/>
          </a:ln>
        </p:spPr>
      </p:pic>
      <p:sp>
        <p:nvSpPr>
          <p:cNvPr id="669" name="Google Shape;669;p61"/>
          <p:cNvSpPr/>
          <p:nvPr/>
        </p:nvSpPr>
        <p:spPr>
          <a:xfrm>
            <a:off x="1195050" y="3877625"/>
            <a:ext cx="6753900" cy="894600"/>
          </a:xfrm>
          <a:prstGeom prst="roundRect">
            <a:avLst>
              <a:gd fmla="val 50000"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1"/>
          <p:cNvSpPr txBox="1"/>
          <p:nvPr>
            <p:ph type="title"/>
          </p:nvPr>
        </p:nvSpPr>
        <p:spPr>
          <a:xfrm>
            <a:off x="1404150" y="4230425"/>
            <a:ext cx="6335700" cy="59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E.G. </a:t>
            </a:r>
            <a:r>
              <a:rPr lang="en"/>
              <a:t>DIFFERENT PACKAGING </a:t>
            </a:r>
            <a:r>
              <a:rPr lang="en"/>
              <a:t>IN </a:t>
            </a:r>
            <a:r>
              <a:rPr lang="en"/>
              <a:t>DIFFERENT </a:t>
            </a:r>
            <a:r>
              <a:rPr lang="en"/>
              <a:t>LANGUAGES AND CUSTOMIZED PRODUCTS FOR EACH COUNTRY</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62"/>
          <p:cNvPicPr preferRelativeResize="0"/>
          <p:nvPr/>
        </p:nvPicPr>
        <p:blipFill>
          <a:blip r:embed="rId3">
            <a:alphaModFix/>
          </a:blip>
          <a:stretch>
            <a:fillRect/>
          </a:stretch>
        </p:blipFill>
        <p:spPr>
          <a:xfrm>
            <a:off x="3190127" y="233125"/>
            <a:ext cx="2763751" cy="3919800"/>
          </a:xfrm>
          <a:prstGeom prst="rect">
            <a:avLst/>
          </a:prstGeom>
          <a:noFill/>
          <a:ln>
            <a:noFill/>
          </a:ln>
        </p:spPr>
      </p:pic>
      <p:pic>
        <p:nvPicPr>
          <p:cNvPr id="676" name="Google Shape;676;p62"/>
          <p:cNvPicPr preferRelativeResize="0"/>
          <p:nvPr/>
        </p:nvPicPr>
        <p:blipFill>
          <a:blip r:embed="rId4">
            <a:alphaModFix/>
          </a:blip>
          <a:stretch>
            <a:fillRect/>
          </a:stretch>
        </p:blipFill>
        <p:spPr>
          <a:xfrm>
            <a:off x="6140550" y="230200"/>
            <a:ext cx="2763759" cy="3925625"/>
          </a:xfrm>
          <a:prstGeom prst="rect">
            <a:avLst/>
          </a:prstGeom>
          <a:noFill/>
          <a:ln>
            <a:noFill/>
          </a:ln>
        </p:spPr>
      </p:pic>
      <p:pic>
        <p:nvPicPr>
          <p:cNvPr id="677" name="Google Shape;677;p62"/>
          <p:cNvPicPr preferRelativeResize="0"/>
          <p:nvPr/>
        </p:nvPicPr>
        <p:blipFill>
          <a:blip r:embed="rId5">
            <a:alphaModFix/>
          </a:blip>
          <a:stretch>
            <a:fillRect/>
          </a:stretch>
        </p:blipFill>
        <p:spPr>
          <a:xfrm>
            <a:off x="239700" y="236388"/>
            <a:ext cx="2763749" cy="3913274"/>
          </a:xfrm>
          <a:prstGeom prst="rect">
            <a:avLst/>
          </a:prstGeom>
          <a:noFill/>
          <a:ln>
            <a:noFill/>
          </a:ln>
        </p:spPr>
      </p:pic>
      <p:sp>
        <p:nvSpPr>
          <p:cNvPr id="678" name="Google Shape;678;p62"/>
          <p:cNvSpPr/>
          <p:nvPr/>
        </p:nvSpPr>
        <p:spPr>
          <a:xfrm>
            <a:off x="1195050" y="3877625"/>
            <a:ext cx="6753900" cy="894600"/>
          </a:xfrm>
          <a:prstGeom prst="roundRect">
            <a:avLst>
              <a:gd fmla="val 50000" name="adj"/>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2"/>
          <p:cNvSpPr txBox="1"/>
          <p:nvPr>
            <p:ph type="title"/>
          </p:nvPr>
        </p:nvSpPr>
        <p:spPr>
          <a:xfrm>
            <a:off x="1404150" y="4230425"/>
            <a:ext cx="6335700" cy="59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E.G. DIFFERENT PACKAGING IN DIFFERENT LANGUAGES AND CUSTOMIZED PRODUCTS FOR EACH COUNTRY</a:t>
            </a:r>
            <a:endParaRPr b="1"/>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6"/>
          <p:cNvSpPr/>
          <p:nvPr/>
        </p:nvSpPr>
        <p:spPr>
          <a:xfrm>
            <a:off x="1606088" y="3117000"/>
            <a:ext cx="1797600" cy="47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6"/>
          <p:cNvSpPr/>
          <p:nvPr/>
        </p:nvSpPr>
        <p:spPr>
          <a:xfrm>
            <a:off x="5693788" y="1397850"/>
            <a:ext cx="1797600" cy="47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6"/>
          <p:cNvSpPr/>
          <p:nvPr/>
        </p:nvSpPr>
        <p:spPr>
          <a:xfrm>
            <a:off x="5693788" y="3117000"/>
            <a:ext cx="1797600" cy="47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36"/>
          <p:cNvSpPr/>
          <p:nvPr/>
        </p:nvSpPr>
        <p:spPr>
          <a:xfrm>
            <a:off x="1606088" y="1397850"/>
            <a:ext cx="1797600" cy="47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36"/>
          <p:cNvSpPr txBox="1"/>
          <p:nvPr>
            <p:ph type="title"/>
          </p:nvPr>
        </p:nvSpPr>
        <p:spPr>
          <a:xfrm rot="1973">
            <a:off x="1982287" y="1344719"/>
            <a:ext cx="10452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32" name="Google Shape;232;p36"/>
          <p:cNvSpPr txBox="1"/>
          <p:nvPr>
            <p:ph idx="2" type="title"/>
          </p:nvPr>
        </p:nvSpPr>
        <p:spPr>
          <a:xfrm>
            <a:off x="1108700" y="2063968"/>
            <a:ext cx="2792400" cy="80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 OF </a:t>
            </a:r>
            <a:endParaRPr/>
          </a:p>
          <a:p>
            <a:pPr indent="0" lvl="0" marL="0" rtl="0" algn="ctr">
              <a:spcBef>
                <a:spcPts val="0"/>
              </a:spcBef>
              <a:spcAft>
                <a:spcPts val="0"/>
              </a:spcAft>
              <a:buNone/>
            </a:pPr>
            <a:r>
              <a:rPr b="1" lang="en"/>
              <a:t>MASAN CONSUMER</a:t>
            </a:r>
            <a:endParaRPr b="1"/>
          </a:p>
        </p:txBody>
      </p:sp>
      <p:sp>
        <p:nvSpPr>
          <p:cNvPr id="233" name="Google Shape;233;p36"/>
          <p:cNvSpPr txBox="1"/>
          <p:nvPr>
            <p:ph idx="15"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a:t>
            </a:r>
            <a:r>
              <a:rPr b="1" lang="en"/>
              <a:t>CONTENTS</a:t>
            </a:r>
            <a:endParaRPr b="1"/>
          </a:p>
        </p:txBody>
      </p:sp>
      <p:sp>
        <p:nvSpPr>
          <p:cNvPr id="234" name="Google Shape;234;p36"/>
          <p:cNvSpPr txBox="1"/>
          <p:nvPr>
            <p:ph idx="3" type="title"/>
          </p:nvPr>
        </p:nvSpPr>
        <p:spPr>
          <a:xfrm rot="1973">
            <a:off x="1982287" y="3063681"/>
            <a:ext cx="10452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235" name="Google Shape;235;p36"/>
          <p:cNvSpPr txBox="1"/>
          <p:nvPr>
            <p:ph idx="6" type="title"/>
          </p:nvPr>
        </p:nvSpPr>
        <p:spPr>
          <a:xfrm rot="1973">
            <a:off x="6069987" y="1344719"/>
            <a:ext cx="10452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236" name="Google Shape;236;p36"/>
          <p:cNvSpPr txBox="1"/>
          <p:nvPr>
            <p:ph idx="7" type="title"/>
          </p:nvPr>
        </p:nvSpPr>
        <p:spPr>
          <a:xfrm>
            <a:off x="4482775" y="2063975"/>
            <a:ext cx="4219800" cy="80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INTERNATIONAL COMPETITIVENESS &amp;</a:t>
            </a:r>
            <a:r>
              <a:rPr lang="en"/>
              <a:t> </a:t>
            </a:r>
            <a:endParaRPr/>
          </a:p>
          <a:p>
            <a:pPr indent="0" lvl="0" marL="0" rtl="0" algn="ctr">
              <a:spcBef>
                <a:spcPts val="0"/>
              </a:spcBef>
              <a:spcAft>
                <a:spcPts val="0"/>
              </a:spcAft>
              <a:buNone/>
            </a:pPr>
            <a:r>
              <a:rPr b="1" lang="en"/>
              <a:t>MODE OF THE INTERNATIONALIZATION</a:t>
            </a:r>
            <a:endParaRPr b="1"/>
          </a:p>
        </p:txBody>
      </p:sp>
      <p:sp>
        <p:nvSpPr>
          <p:cNvPr id="237" name="Google Shape;237;p36"/>
          <p:cNvSpPr txBox="1"/>
          <p:nvPr>
            <p:ph idx="9" type="title"/>
          </p:nvPr>
        </p:nvSpPr>
        <p:spPr>
          <a:xfrm rot="1973">
            <a:off x="6069987" y="3063681"/>
            <a:ext cx="1045200" cy="60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238" name="Google Shape;238;p36"/>
          <p:cNvSpPr txBox="1"/>
          <p:nvPr>
            <p:ph idx="2" type="title"/>
          </p:nvPr>
        </p:nvSpPr>
        <p:spPr>
          <a:xfrm>
            <a:off x="1108700" y="3666068"/>
            <a:ext cx="2792400" cy="80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THE GLOBAL</a:t>
            </a:r>
            <a:r>
              <a:rPr lang="en"/>
              <a:t> </a:t>
            </a:r>
            <a:endParaRPr/>
          </a:p>
          <a:p>
            <a:pPr indent="0" lvl="0" marL="0" rtl="0" algn="ctr">
              <a:spcBef>
                <a:spcPts val="0"/>
              </a:spcBef>
              <a:spcAft>
                <a:spcPts val="0"/>
              </a:spcAft>
              <a:buNone/>
            </a:pPr>
            <a:r>
              <a:rPr b="1" lang="en"/>
              <a:t>STRATEGIC DIRECTION</a:t>
            </a:r>
            <a:endParaRPr b="1"/>
          </a:p>
        </p:txBody>
      </p:sp>
      <p:sp>
        <p:nvSpPr>
          <p:cNvPr id="239" name="Google Shape;239;p36"/>
          <p:cNvSpPr txBox="1"/>
          <p:nvPr>
            <p:ph idx="2" type="title"/>
          </p:nvPr>
        </p:nvSpPr>
        <p:spPr>
          <a:xfrm>
            <a:off x="5196475" y="3836722"/>
            <a:ext cx="2792400" cy="471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RECOMMENDATION</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6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 </a:t>
            </a:r>
            <a:r>
              <a:rPr lang="en"/>
              <a:t>CHOICE</a:t>
            </a:r>
            <a:r>
              <a:rPr lang="en"/>
              <a:t>: </a:t>
            </a:r>
            <a:r>
              <a:rPr b="1" lang="en"/>
              <a:t>DISADVANTAGES</a:t>
            </a:r>
            <a:endParaRPr b="1"/>
          </a:p>
        </p:txBody>
      </p:sp>
      <p:sp>
        <p:nvSpPr>
          <p:cNvPr id="685" name="Google Shape;685;p63"/>
          <p:cNvSpPr txBox="1"/>
          <p:nvPr/>
        </p:nvSpPr>
        <p:spPr>
          <a:xfrm>
            <a:off x="900500" y="3612756"/>
            <a:ext cx="2512800" cy="79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Khand"/>
                <a:ea typeface="Khand"/>
                <a:cs typeface="Khand"/>
                <a:sym typeface="Khand"/>
              </a:rPr>
              <a:t>Different strategy in different markets</a:t>
            </a:r>
            <a:endParaRPr b="1" sz="1500">
              <a:solidFill>
                <a:schemeClr val="dk1"/>
              </a:solidFill>
              <a:latin typeface="Khand"/>
              <a:ea typeface="Khand"/>
              <a:cs typeface="Khand"/>
              <a:sym typeface="Khand"/>
            </a:endParaRPr>
          </a:p>
        </p:txBody>
      </p:sp>
      <p:sp>
        <p:nvSpPr>
          <p:cNvPr id="686" name="Google Shape;686;p63"/>
          <p:cNvSpPr/>
          <p:nvPr/>
        </p:nvSpPr>
        <p:spPr>
          <a:xfrm>
            <a:off x="1867625" y="3006525"/>
            <a:ext cx="578400" cy="57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3"/>
          <p:cNvSpPr txBox="1"/>
          <p:nvPr/>
        </p:nvSpPr>
        <p:spPr>
          <a:xfrm>
            <a:off x="900438" y="2077206"/>
            <a:ext cx="2512800" cy="79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Khand"/>
                <a:ea typeface="Khand"/>
                <a:cs typeface="Khand"/>
                <a:sym typeface="Khand"/>
              </a:rPr>
              <a:t>Not taking advantages of Economies to scale</a:t>
            </a:r>
            <a:endParaRPr b="1" sz="1500">
              <a:solidFill>
                <a:schemeClr val="dk1"/>
              </a:solidFill>
              <a:latin typeface="Khand"/>
              <a:ea typeface="Khand"/>
              <a:cs typeface="Khand"/>
              <a:sym typeface="Khand"/>
            </a:endParaRPr>
          </a:p>
        </p:txBody>
      </p:sp>
      <p:sp>
        <p:nvSpPr>
          <p:cNvPr id="688" name="Google Shape;688;p63"/>
          <p:cNvSpPr/>
          <p:nvPr/>
        </p:nvSpPr>
        <p:spPr>
          <a:xfrm>
            <a:off x="1867563" y="1470975"/>
            <a:ext cx="578400" cy="57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3"/>
          <p:cNvSpPr txBox="1"/>
          <p:nvPr/>
        </p:nvSpPr>
        <p:spPr>
          <a:xfrm>
            <a:off x="3687100" y="3612749"/>
            <a:ext cx="2512800" cy="973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Khand"/>
                <a:ea typeface="Khand"/>
                <a:cs typeface="Khand"/>
                <a:sym typeface="Khand"/>
              </a:rPr>
              <a:t>Supply chain systems can be easily affected by external factors like Covid,...  </a:t>
            </a:r>
            <a:endParaRPr b="1" sz="1500">
              <a:solidFill>
                <a:schemeClr val="dk1"/>
              </a:solidFill>
              <a:latin typeface="Khand"/>
              <a:ea typeface="Khand"/>
              <a:cs typeface="Khand"/>
              <a:sym typeface="Khand"/>
            </a:endParaRPr>
          </a:p>
        </p:txBody>
      </p:sp>
      <p:sp>
        <p:nvSpPr>
          <p:cNvPr id="690" name="Google Shape;690;p63"/>
          <p:cNvSpPr/>
          <p:nvPr/>
        </p:nvSpPr>
        <p:spPr>
          <a:xfrm>
            <a:off x="4654213" y="3006525"/>
            <a:ext cx="578400" cy="57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3"/>
          <p:cNvSpPr txBox="1"/>
          <p:nvPr/>
        </p:nvSpPr>
        <p:spPr>
          <a:xfrm>
            <a:off x="3687163" y="2077206"/>
            <a:ext cx="2512800" cy="796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chemeClr val="dk1"/>
                </a:solidFill>
                <a:latin typeface="Khand"/>
                <a:ea typeface="Khand"/>
                <a:cs typeface="Khand"/>
                <a:sym typeface="Khand"/>
              </a:rPr>
              <a:t>Paying taxes and tariffs each time exporting</a:t>
            </a:r>
            <a:endParaRPr b="1" sz="1500">
              <a:solidFill>
                <a:schemeClr val="dk1"/>
              </a:solidFill>
              <a:latin typeface="Khand"/>
              <a:ea typeface="Khand"/>
              <a:cs typeface="Khand"/>
              <a:sym typeface="Khand"/>
            </a:endParaRPr>
          </a:p>
        </p:txBody>
      </p:sp>
      <p:sp>
        <p:nvSpPr>
          <p:cNvPr id="692" name="Google Shape;692;p63"/>
          <p:cNvSpPr/>
          <p:nvPr/>
        </p:nvSpPr>
        <p:spPr>
          <a:xfrm>
            <a:off x="4654288" y="1470975"/>
            <a:ext cx="578400" cy="57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3" name="Google Shape;693;p63"/>
          <p:cNvCxnSpPr/>
          <p:nvPr/>
        </p:nvCxnSpPr>
        <p:spPr>
          <a:xfrm>
            <a:off x="720000" y="2879125"/>
            <a:ext cx="5660400" cy="0"/>
          </a:xfrm>
          <a:prstGeom prst="straightConnector1">
            <a:avLst/>
          </a:prstGeom>
          <a:noFill/>
          <a:ln cap="flat" cmpd="sng" w="9525">
            <a:solidFill>
              <a:schemeClr val="dk1"/>
            </a:solidFill>
            <a:prstDash val="solid"/>
            <a:round/>
            <a:headEnd len="med" w="med" type="none"/>
            <a:tailEnd len="med" w="med" type="none"/>
          </a:ln>
        </p:spPr>
      </p:cxnSp>
      <p:cxnSp>
        <p:nvCxnSpPr>
          <p:cNvPr id="694" name="Google Shape;694;p63"/>
          <p:cNvCxnSpPr/>
          <p:nvPr/>
        </p:nvCxnSpPr>
        <p:spPr>
          <a:xfrm>
            <a:off x="3550200" y="1470975"/>
            <a:ext cx="0" cy="3250200"/>
          </a:xfrm>
          <a:prstGeom prst="straightConnector1">
            <a:avLst/>
          </a:prstGeom>
          <a:noFill/>
          <a:ln cap="flat" cmpd="sng" w="9525">
            <a:solidFill>
              <a:schemeClr val="dk1"/>
            </a:solidFill>
            <a:prstDash val="solid"/>
            <a:round/>
            <a:headEnd len="med" w="med" type="none"/>
            <a:tailEnd len="med" w="med" type="none"/>
          </a:ln>
        </p:spPr>
      </p:cxnSp>
      <p:grpSp>
        <p:nvGrpSpPr>
          <p:cNvPr id="695" name="Google Shape;695;p63"/>
          <p:cNvGrpSpPr/>
          <p:nvPr/>
        </p:nvGrpSpPr>
        <p:grpSpPr>
          <a:xfrm>
            <a:off x="4773785" y="3126092"/>
            <a:ext cx="339253" cy="339253"/>
            <a:chOff x="2085525" y="4992125"/>
            <a:chExt cx="481825" cy="481825"/>
          </a:xfrm>
        </p:grpSpPr>
        <p:sp>
          <p:nvSpPr>
            <p:cNvPr id="696" name="Google Shape;696;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697" name="Google Shape;697;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698" name="Google Shape;698;p63"/>
          <p:cNvGrpSpPr/>
          <p:nvPr/>
        </p:nvGrpSpPr>
        <p:grpSpPr>
          <a:xfrm>
            <a:off x="4773860" y="1590542"/>
            <a:ext cx="339253" cy="339253"/>
            <a:chOff x="2085525" y="4992125"/>
            <a:chExt cx="481825" cy="481825"/>
          </a:xfrm>
        </p:grpSpPr>
        <p:sp>
          <p:nvSpPr>
            <p:cNvPr id="699" name="Google Shape;699;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0" name="Google Shape;700;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1" name="Google Shape;701;p63"/>
          <p:cNvGrpSpPr/>
          <p:nvPr/>
        </p:nvGrpSpPr>
        <p:grpSpPr>
          <a:xfrm>
            <a:off x="1987310" y="1590542"/>
            <a:ext cx="339253" cy="339253"/>
            <a:chOff x="2085525" y="4992125"/>
            <a:chExt cx="481825" cy="481825"/>
          </a:xfrm>
        </p:grpSpPr>
        <p:sp>
          <p:nvSpPr>
            <p:cNvPr id="702" name="Google Shape;702;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3" name="Google Shape;703;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grpSp>
        <p:nvGrpSpPr>
          <p:cNvPr id="704" name="Google Shape;704;p63"/>
          <p:cNvGrpSpPr/>
          <p:nvPr/>
        </p:nvGrpSpPr>
        <p:grpSpPr>
          <a:xfrm>
            <a:off x="1987360" y="3126092"/>
            <a:ext cx="339253" cy="339253"/>
            <a:chOff x="2085525" y="4992125"/>
            <a:chExt cx="481825" cy="481825"/>
          </a:xfrm>
        </p:grpSpPr>
        <p:sp>
          <p:nvSpPr>
            <p:cNvPr id="705" name="Google Shape;705;p63"/>
            <p:cNvSpPr/>
            <p:nvPr/>
          </p:nvSpPr>
          <p:spPr>
            <a:xfrm>
              <a:off x="2244150" y="5152125"/>
              <a:ext cx="164500" cy="161825"/>
            </a:xfrm>
            <a:custGeom>
              <a:rect b="b" l="l" r="r" t="t"/>
              <a:pathLst>
                <a:path extrusionOk="0" h="6473" w="658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sp>
          <p:nvSpPr>
            <p:cNvPr id="706" name="Google Shape;706;p63"/>
            <p:cNvSpPr/>
            <p:nvPr/>
          </p:nvSpPr>
          <p:spPr>
            <a:xfrm>
              <a:off x="2085525" y="4992125"/>
              <a:ext cx="481825" cy="481825"/>
            </a:xfrm>
            <a:custGeom>
              <a:rect b="b" l="l" r="r" t="t"/>
              <a:pathLst>
                <a:path extrusionOk="0" h="19273" w="19273">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5D74"/>
                </a:solidFill>
              </a:endParaRPr>
            </a:p>
          </p:txBody>
        </p:sp>
      </p:grpSp>
      <p:sp>
        <p:nvSpPr>
          <p:cNvPr id="707" name="Google Shape;707;p63"/>
          <p:cNvSpPr/>
          <p:nvPr/>
        </p:nvSpPr>
        <p:spPr>
          <a:xfrm>
            <a:off x="6488175" y="3852050"/>
            <a:ext cx="339300" cy="180600"/>
          </a:xfrm>
          <a:prstGeom prst="rightArrow">
            <a:avLst>
              <a:gd fmla="val 50000" name="adj1"/>
              <a:gd fmla="val 50000" name="adj2"/>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708" name="Google Shape;708;p63"/>
          <p:cNvSpPr txBox="1"/>
          <p:nvPr/>
        </p:nvSpPr>
        <p:spPr>
          <a:xfrm>
            <a:off x="7152900" y="3601850"/>
            <a:ext cx="1271100" cy="681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500">
                <a:solidFill>
                  <a:schemeClr val="dk1"/>
                </a:solidFill>
                <a:latin typeface="Khand"/>
                <a:ea typeface="Khand"/>
                <a:cs typeface="Khand"/>
                <a:sym typeface="Khand"/>
              </a:rPr>
              <a:t>Increase the products’ prices</a:t>
            </a:r>
            <a:endParaRPr sz="1500">
              <a:solidFill>
                <a:schemeClr val="dk1"/>
              </a:solidFill>
              <a:latin typeface="Khand"/>
              <a:ea typeface="Khand"/>
              <a:cs typeface="Khand"/>
              <a:sym typeface="Khan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4"/>
          <p:cNvSpPr txBox="1"/>
          <p:nvPr>
            <p:ph idx="1" type="subTitle"/>
          </p:nvPr>
        </p:nvSpPr>
        <p:spPr>
          <a:xfrm>
            <a:off x="720000" y="2025875"/>
            <a:ext cx="2305500" cy="634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Meet the taste and preference </a:t>
            </a:r>
            <a:r>
              <a:rPr lang="en"/>
              <a:t>of people in different markets</a:t>
            </a:r>
            <a:endParaRPr/>
          </a:p>
        </p:txBody>
      </p:sp>
      <p:sp>
        <p:nvSpPr>
          <p:cNvPr id="714" name="Google Shape;714;p64"/>
          <p:cNvSpPr txBox="1"/>
          <p:nvPr>
            <p:ph idx="3" type="subTitle"/>
          </p:nvPr>
        </p:nvSpPr>
        <p:spPr>
          <a:xfrm>
            <a:off x="3419275" y="2025875"/>
            <a:ext cx="2305500" cy="634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Reduce the time</a:t>
            </a:r>
            <a:r>
              <a:rPr lang="en"/>
              <a:t> it takes for potential customers to connect with your offering</a:t>
            </a:r>
            <a:endParaRPr/>
          </a:p>
        </p:txBody>
      </p:sp>
      <p:sp>
        <p:nvSpPr>
          <p:cNvPr id="715" name="Google Shape;715;p64"/>
          <p:cNvSpPr txBox="1"/>
          <p:nvPr>
            <p:ph idx="5" type="subTitle"/>
          </p:nvPr>
        </p:nvSpPr>
        <p:spPr>
          <a:xfrm>
            <a:off x="720000" y="3892800"/>
            <a:ext cx="2305500" cy="634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Improves customer satisfaction</a:t>
            </a:r>
            <a:r>
              <a:rPr lang="en"/>
              <a:t> with customized experiences</a:t>
            </a:r>
            <a:endParaRPr/>
          </a:p>
        </p:txBody>
      </p:sp>
      <p:sp>
        <p:nvSpPr>
          <p:cNvPr id="716" name="Google Shape;716;p64"/>
          <p:cNvSpPr txBox="1"/>
          <p:nvPr>
            <p:ph idx="7" type="subTitle"/>
          </p:nvPr>
        </p:nvSpPr>
        <p:spPr>
          <a:xfrm>
            <a:off x="3419271" y="3892800"/>
            <a:ext cx="2305500" cy="634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Provides a competitive edge </a:t>
            </a:r>
            <a:r>
              <a:rPr lang="en"/>
              <a:t>when facing local and global competitors</a:t>
            </a:r>
            <a:endParaRPr/>
          </a:p>
        </p:txBody>
      </p:sp>
      <p:sp>
        <p:nvSpPr>
          <p:cNvPr id="717" name="Google Shape;717;p64"/>
          <p:cNvSpPr txBox="1"/>
          <p:nvPr>
            <p:ph idx="9" type="subTitle"/>
          </p:nvPr>
        </p:nvSpPr>
        <p:spPr>
          <a:xfrm>
            <a:off x="6118550" y="2025875"/>
            <a:ext cx="2305500" cy="634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a:t>Builds trust and brand loyalty</a:t>
            </a:r>
            <a:r>
              <a:rPr lang="en"/>
              <a:t> with local audiences by making your brand relevant to them</a:t>
            </a:r>
            <a:endParaRPr/>
          </a:p>
        </p:txBody>
      </p:sp>
      <p:sp>
        <p:nvSpPr>
          <p:cNvPr id="718" name="Google Shape;718;p64"/>
          <p:cNvSpPr txBox="1"/>
          <p:nvPr>
            <p:ph idx="14" type="subTitle"/>
          </p:nvPr>
        </p:nvSpPr>
        <p:spPr>
          <a:xfrm>
            <a:off x="6118550" y="3892800"/>
            <a:ext cx="2305500" cy="6345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t>Chances of </a:t>
            </a:r>
            <a:r>
              <a:rPr b="1" lang="en"/>
              <a:t>creating superb products</a:t>
            </a:r>
            <a:endParaRPr b="1"/>
          </a:p>
        </p:txBody>
      </p:sp>
      <p:sp>
        <p:nvSpPr>
          <p:cNvPr id="719" name="Google Shape;719;p64"/>
          <p:cNvSpPr txBox="1"/>
          <p:nvPr>
            <p:ph idx="15"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 CHOICE:</a:t>
            </a:r>
            <a:r>
              <a:rPr lang="en"/>
              <a:t> </a:t>
            </a:r>
            <a:r>
              <a:rPr b="1" lang="en"/>
              <a:t>ADVANTAGES</a:t>
            </a:r>
            <a:endParaRPr/>
          </a:p>
        </p:txBody>
      </p:sp>
      <p:sp>
        <p:nvSpPr>
          <p:cNvPr id="720" name="Google Shape;720;p64"/>
          <p:cNvSpPr/>
          <p:nvPr/>
        </p:nvSpPr>
        <p:spPr>
          <a:xfrm>
            <a:off x="1579950" y="13843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721" name="Google Shape;721;p64"/>
          <p:cNvSpPr/>
          <p:nvPr/>
        </p:nvSpPr>
        <p:spPr>
          <a:xfrm>
            <a:off x="1579950" y="32512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722" name="Google Shape;722;p64"/>
          <p:cNvSpPr/>
          <p:nvPr/>
        </p:nvSpPr>
        <p:spPr>
          <a:xfrm>
            <a:off x="4279225" y="13843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723" name="Google Shape;723;p64"/>
          <p:cNvSpPr/>
          <p:nvPr/>
        </p:nvSpPr>
        <p:spPr>
          <a:xfrm>
            <a:off x="4279225" y="32512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724" name="Google Shape;724;p64"/>
          <p:cNvSpPr/>
          <p:nvPr/>
        </p:nvSpPr>
        <p:spPr>
          <a:xfrm>
            <a:off x="6978500" y="13843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sp>
        <p:nvSpPr>
          <p:cNvPr id="725" name="Google Shape;725;p64"/>
          <p:cNvSpPr/>
          <p:nvPr/>
        </p:nvSpPr>
        <p:spPr>
          <a:xfrm>
            <a:off x="6978500" y="3251251"/>
            <a:ext cx="585600" cy="585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grpSp>
        <p:nvGrpSpPr>
          <p:cNvPr id="726" name="Google Shape;726;p64"/>
          <p:cNvGrpSpPr/>
          <p:nvPr/>
        </p:nvGrpSpPr>
        <p:grpSpPr>
          <a:xfrm>
            <a:off x="7090609" y="3363288"/>
            <a:ext cx="361381" cy="361530"/>
            <a:chOff x="7686025" y="2133280"/>
            <a:chExt cx="454625" cy="454812"/>
          </a:xfrm>
        </p:grpSpPr>
        <p:sp>
          <p:nvSpPr>
            <p:cNvPr id="727" name="Google Shape;727;p64"/>
            <p:cNvSpPr/>
            <p:nvPr/>
          </p:nvSpPr>
          <p:spPr>
            <a:xfrm>
              <a:off x="7686025" y="2191988"/>
              <a:ext cx="454625" cy="31646"/>
            </a:xfrm>
            <a:custGeom>
              <a:rect b="b" l="l" r="r" t="t"/>
              <a:pathLst>
                <a:path extrusionOk="0" h="1167" w="16765">
                  <a:moveTo>
                    <a:pt x="288" y="1"/>
                  </a:moveTo>
                  <a:cubicBezTo>
                    <a:pt x="131" y="1"/>
                    <a:pt x="0" y="129"/>
                    <a:pt x="0" y="289"/>
                  </a:cubicBezTo>
                  <a:lnTo>
                    <a:pt x="0" y="878"/>
                  </a:lnTo>
                  <a:cubicBezTo>
                    <a:pt x="3" y="1038"/>
                    <a:pt x="131" y="1167"/>
                    <a:pt x="288" y="1167"/>
                  </a:cubicBezTo>
                  <a:lnTo>
                    <a:pt x="16476" y="1167"/>
                  </a:lnTo>
                  <a:cubicBezTo>
                    <a:pt x="16634" y="1167"/>
                    <a:pt x="16764" y="1038"/>
                    <a:pt x="16764" y="878"/>
                  </a:cubicBezTo>
                  <a:lnTo>
                    <a:pt x="16764" y="289"/>
                  </a:lnTo>
                  <a:cubicBezTo>
                    <a:pt x="16764" y="132"/>
                    <a:pt x="16636" y="1"/>
                    <a:pt x="16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4"/>
            <p:cNvSpPr/>
            <p:nvPr/>
          </p:nvSpPr>
          <p:spPr>
            <a:xfrm>
              <a:off x="7718701" y="2250236"/>
              <a:ext cx="389272" cy="199910"/>
            </a:xfrm>
            <a:custGeom>
              <a:rect b="b" l="l" r="r" t="t"/>
              <a:pathLst>
                <a:path extrusionOk="0" h="7372" w="14355">
                  <a:moveTo>
                    <a:pt x="4086" y="4700"/>
                  </a:moveTo>
                  <a:cubicBezTo>
                    <a:pt x="4739" y="4726"/>
                    <a:pt x="4739" y="5656"/>
                    <a:pt x="4086" y="5682"/>
                  </a:cubicBezTo>
                  <a:lnTo>
                    <a:pt x="2090" y="5682"/>
                  </a:lnTo>
                  <a:cubicBezTo>
                    <a:pt x="1438" y="5656"/>
                    <a:pt x="1438" y="4726"/>
                    <a:pt x="2090" y="4700"/>
                  </a:cubicBezTo>
                  <a:close/>
                  <a:moveTo>
                    <a:pt x="11899" y="1204"/>
                  </a:moveTo>
                  <a:cubicBezTo>
                    <a:pt x="12138" y="1204"/>
                    <a:pt x="12377" y="1367"/>
                    <a:pt x="12390" y="1693"/>
                  </a:cubicBezTo>
                  <a:lnTo>
                    <a:pt x="12390" y="5190"/>
                  </a:lnTo>
                  <a:cubicBezTo>
                    <a:pt x="12390" y="5462"/>
                    <a:pt x="12170" y="5682"/>
                    <a:pt x="11900" y="5682"/>
                  </a:cubicBezTo>
                  <a:lnTo>
                    <a:pt x="6310" y="5682"/>
                  </a:lnTo>
                  <a:cubicBezTo>
                    <a:pt x="6038" y="5682"/>
                    <a:pt x="5818" y="5462"/>
                    <a:pt x="5818" y="5190"/>
                  </a:cubicBezTo>
                  <a:lnTo>
                    <a:pt x="5818" y="1693"/>
                  </a:lnTo>
                  <a:cubicBezTo>
                    <a:pt x="5831" y="1367"/>
                    <a:pt x="6070" y="1204"/>
                    <a:pt x="6309" y="1204"/>
                  </a:cubicBezTo>
                  <a:cubicBezTo>
                    <a:pt x="6548" y="1204"/>
                    <a:pt x="6787" y="1367"/>
                    <a:pt x="6800" y="1693"/>
                  </a:cubicBezTo>
                  <a:lnTo>
                    <a:pt x="6800" y="4700"/>
                  </a:lnTo>
                  <a:lnTo>
                    <a:pt x="7683" y="4700"/>
                  </a:lnTo>
                  <a:lnTo>
                    <a:pt x="7683" y="3705"/>
                  </a:lnTo>
                  <a:cubicBezTo>
                    <a:pt x="7696" y="3379"/>
                    <a:pt x="7935" y="3216"/>
                    <a:pt x="8174" y="3216"/>
                  </a:cubicBezTo>
                  <a:cubicBezTo>
                    <a:pt x="8413" y="3216"/>
                    <a:pt x="8652" y="3379"/>
                    <a:pt x="8665" y="3705"/>
                  </a:cubicBezTo>
                  <a:lnTo>
                    <a:pt x="8665" y="4700"/>
                  </a:lnTo>
                  <a:lnTo>
                    <a:pt x="9545" y="4700"/>
                  </a:lnTo>
                  <a:lnTo>
                    <a:pt x="9545" y="2709"/>
                  </a:lnTo>
                  <a:cubicBezTo>
                    <a:pt x="9558" y="2383"/>
                    <a:pt x="9797" y="2220"/>
                    <a:pt x="10036" y="2220"/>
                  </a:cubicBezTo>
                  <a:cubicBezTo>
                    <a:pt x="10275" y="2220"/>
                    <a:pt x="10514" y="2383"/>
                    <a:pt x="10528" y="2709"/>
                  </a:cubicBezTo>
                  <a:lnTo>
                    <a:pt x="10528" y="4700"/>
                  </a:lnTo>
                  <a:lnTo>
                    <a:pt x="11408" y="4700"/>
                  </a:lnTo>
                  <a:lnTo>
                    <a:pt x="11408" y="1693"/>
                  </a:lnTo>
                  <a:cubicBezTo>
                    <a:pt x="11421" y="1367"/>
                    <a:pt x="11660" y="1204"/>
                    <a:pt x="11899" y="1204"/>
                  </a:cubicBezTo>
                  <a:close/>
                  <a:moveTo>
                    <a:pt x="0" y="1"/>
                  </a:moveTo>
                  <a:lnTo>
                    <a:pt x="0" y="7071"/>
                  </a:lnTo>
                  <a:cubicBezTo>
                    <a:pt x="0" y="7238"/>
                    <a:pt x="134" y="7372"/>
                    <a:pt x="299" y="7372"/>
                  </a:cubicBezTo>
                  <a:lnTo>
                    <a:pt x="14053" y="7372"/>
                  </a:lnTo>
                  <a:cubicBezTo>
                    <a:pt x="14218" y="7372"/>
                    <a:pt x="14355" y="7238"/>
                    <a:pt x="14355" y="7071"/>
                  </a:cubicBezTo>
                  <a:lnTo>
                    <a:pt x="143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4"/>
            <p:cNvSpPr/>
            <p:nvPr/>
          </p:nvSpPr>
          <p:spPr>
            <a:xfrm>
              <a:off x="7751947" y="2133280"/>
              <a:ext cx="26657" cy="32188"/>
            </a:xfrm>
            <a:custGeom>
              <a:rect b="b" l="l" r="r" t="t"/>
              <a:pathLst>
                <a:path extrusionOk="0" h="1187" w="983">
                  <a:moveTo>
                    <a:pt x="491" y="0"/>
                  </a:moveTo>
                  <a:cubicBezTo>
                    <a:pt x="252" y="0"/>
                    <a:pt x="13" y="163"/>
                    <a:pt x="0" y="490"/>
                  </a:cubicBezTo>
                  <a:lnTo>
                    <a:pt x="0" y="1186"/>
                  </a:lnTo>
                  <a:lnTo>
                    <a:pt x="982" y="1186"/>
                  </a:lnTo>
                  <a:lnTo>
                    <a:pt x="982" y="490"/>
                  </a:lnTo>
                  <a:cubicBezTo>
                    <a:pt x="969" y="163"/>
                    <a:pt x="730"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4"/>
            <p:cNvSpPr/>
            <p:nvPr/>
          </p:nvSpPr>
          <p:spPr>
            <a:xfrm>
              <a:off x="7757343" y="2476774"/>
              <a:ext cx="311987" cy="111317"/>
            </a:xfrm>
            <a:custGeom>
              <a:rect b="b" l="l" r="r" t="t"/>
              <a:pathLst>
                <a:path extrusionOk="0" h="4105" w="11505">
                  <a:moveTo>
                    <a:pt x="1797" y="0"/>
                  </a:moveTo>
                  <a:lnTo>
                    <a:pt x="1656" y="1100"/>
                  </a:lnTo>
                  <a:lnTo>
                    <a:pt x="652" y="1100"/>
                  </a:lnTo>
                  <a:cubicBezTo>
                    <a:pt x="0" y="1127"/>
                    <a:pt x="0" y="2056"/>
                    <a:pt x="652" y="2083"/>
                  </a:cubicBezTo>
                  <a:lnTo>
                    <a:pt x="1530" y="2083"/>
                  </a:lnTo>
                  <a:lnTo>
                    <a:pt x="1339" y="3549"/>
                  </a:lnTo>
                  <a:cubicBezTo>
                    <a:pt x="1302" y="3817"/>
                    <a:pt x="1493" y="4063"/>
                    <a:pt x="1766" y="4100"/>
                  </a:cubicBezTo>
                  <a:cubicBezTo>
                    <a:pt x="1787" y="4103"/>
                    <a:pt x="1809" y="4104"/>
                    <a:pt x="1831" y="4104"/>
                  </a:cubicBezTo>
                  <a:cubicBezTo>
                    <a:pt x="2070" y="4104"/>
                    <a:pt x="2284" y="3922"/>
                    <a:pt x="2316" y="3673"/>
                  </a:cubicBezTo>
                  <a:lnTo>
                    <a:pt x="2520" y="2083"/>
                  </a:lnTo>
                  <a:lnTo>
                    <a:pt x="8982" y="2083"/>
                  </a:lnTo>
                  <a:lnTo>
                    <a:pt x="9184" y="3673"/>
                  </a:lnTo>
                  <a:cubicBezTo>
                    <a:pt x="9215" y="3922"/>
                    <a:pt x="9429" y="4104"/>
                    <a:pt x="9669" y="4104"/>
                  </a:cubicBezTo>
                  <a:cubicBezTo>
                    <a:pt x="9690" y="4104"/>
                    <a:pt x="9712" y="4103"/>
                    <a:pt x="9734" y="4100"/>
                  </a:cubicBezTo>
                  <a:cubicBezTo>
                    <a:pt x="10004" y="4063"/>
                    <a:pt x="10192" y="3817"/>
                    <a:pt x="10161" y="3549"/>
                  </a:cubicBezTo>
                  <a:lnTo>
                    <a:pt x="9972" y="2083"/>
                  </a:lnTo>
                  <a:lnTo>
                    <a:pt x="10860" y="2083"/>
                  </a:lnTo>
                  <a:cubicBezTo>
                    <a:pt x="11505" y="2056"/>
                    <a:pt x="11505" y="1127"/>
                    <a:pt x="10855" y="1100"/>
                  </a:cubicBezTo>
                  <a:lnTo>
                    <a:pt x="9841" y="1100"/>
                  </a:lnTo>
                  <a:lnTo>
                    <a:pt x="9702" y="0"/>
                  </a:lnTo>
                  <a:lnTo>
                    <a:pt x="8712" y="0"/>
                  </a:lnTo>
                  <a:lnTo>
                    <a:pt x="8854" y="1100"/>
                  </a:lnTo>
                  <a:lnTo>
                    <a:pt x="2646" y="1100"/>
                  </a:lnTo>
                  <a:lnTo>
                    <a:pt x="27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4"/>
            <p:cNvSpPr/>
            <p:nvPr/>
          </p:nvSpPr>
          <p:spPr>
            <a:xfrm>
              <a:off x="8048121" y="2133280"/>
              <a:ext cx="26684" cy="32188"/>
            </a:xfrm>
            <a:custGeom>
              <a:rect b="b" l="l" r="r" t="t"/>
              <a:pathLst>
                <a:path extrusionOk="0" h="1187" w="984">
                  <a:moveTo>
                    <a:pt x="492" y="0"/>
                  </a:moveTo>
                  <a:cubicBezTo>
                    <a:pt x="253" y="0"/>
                    <a:pt x="14" y="163"/>
                    <a:pt x="1" y="490"/>
                  </a:cubicBezTo>
                  <a:lnTo>
                    <a:pt x="1" y="1186"/>
                  </a:lnTo>
                  <a:lnTo>
                    <a:pt x="983" y="1186"/>
                  </a:lnTo>
                  <a:lnTo>
                    <a:pt x="983" y="490"/>
                  </a:lnTo>
                  <a:cubicBezTo>
                    <a:pt x="970" y="163"/>
                    <a:pt x="731"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2" name="Google Shape;732;p64"/>
          <p:cNvGrpSpPr/>
          <p:nvPr/>
        </p:nvGrpSpPr>
        <p:grpSpPr>
          <a:xfrm>
            <a:off x="4388058" y="3363331"/>
            <a:ext cx="367934" cy="361444"/>
            <a:chOff x="6939405" y="2133334"/>
            <a:chExt cx="462869" cy="454703"/>
          </a:xfrm>
        </p:grpSpPr>
        <p:sp>
          <p:nvSpPr>
            <p:cNvPr id="733" name="Google Shape;733;p64"/>
            <p:cNvSpPr/>
            <p:nvPr/>
          </p:nvSpPr>
          <p:spPr>
            <a:xfrm>
              <a:off x="7085296" y="2133334"/>
              <a:ext cx="170867" cy="137811"/>
            </a:xfrm>
            <a:custGeom>
              <a:rect b="b" l="l" r="r" t="t"/>
              <a:pathLst>
                <a:path extrusionOk="0" h="5082" w="6301">
                  <a:moveTo>
                    <a:pt x="532" y="0"/>
                  </a:moveTo>
                  <a:cubicBezTo>
                    <a:pt x="239" y="0"/>
                    <a:pt x="1" y="239"/>
                    <a:pt x="1" y="535"/>
                  </a:cubicBezTo>
                  <a:lnTo>
                    <a:pt x="1" y="4548"/>
                  </a:lnTo>
                  <a:cubicBezTo>
                    <a:pt x="1" y="4844"/>
                    <a:pt x="239" y="5082"/>
                    <a:pt x="532" y="5082"/>
                  </a:cubicBezTo>
                  <a:lnTo>
                    <a:pt x="5766" y="5082"/>
                  </a:lnTo>
                  <a:cubicBezTo>
                    <a:pt x="6059" y="5082"/>
                    <a:pt x="6300" y="4844"/>
                    <a:pt x="6300" y="4548"/>
                  </a:cubicBezTo>
                  <a:lnTo>
                    <a:pt x="6300" y="535"/>
                  </a:lnTo>
                  <a:cubicBezTo>
                    <a:pt x="6300" y="241"/>
                    <a:pt x="6059" y="0"/>
                    <a:pt x="57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4"/>
            <p:cNvSpPr/>
            <p:nvPr/>
          </p:nvSpPr>
          <p:spPr>
            <a:xfrm>
              <a:off x="7216923" y="2450199"/>
              <a:ext cx="170867" cy="137838"/>
            </a:xfrm>
            <a:custGeom>
              <a:rect b="b" l="l" r="r" t="t"/>
              <a:pathLst>
                <a:path extrusionOk="0" h="5083" w="6301">
                  <a:moveTo>
                    <a:pt x="535" y="0"/>
                  </a:moveTo>
                  <a:cubicBezTo>
                    <a:pt x="242" y="0"/>
                    <a:pt x="1" y="239"/>
                    <a:pt x="1" y="535"/>
                  </a:cubicBezTo>
                  <a:lnTo>
                    <a:pt x="1" y="4548"/>
                  </a:lnTo>
                  <a:cubicBezTo>
                    <a:pt x="1" y="4841"/>
                    <a:pt x="242" y="5082"/>
                    <a:pt x="535" y="5082"/>
                  </a:cubicBezTo>
                  <a:lnTo>
                    <a:pt x="5768" y="5082"/>
                  </a:lnTo>
                  <a:cubicBezTo>
                    <a:pt x="6062" y="5082"/>
                    <a:pt x="6300" y="4844"/>
                    <a:pt x="6300" y="4548"/>
                  </a:cubicBezTo>
                  <a:lnTo>
                    <a:pt x="6300" y="535"/>
                  </a:lnTo>
                  <a:cubicBezTo>
                    <a:pt x="6300" y="239"/>
                    <a:pt x="6062" y="0"/>
                    <a:pt x="5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4"/>
            <p:cNvSpPr/>
            <p:nvPr/>
          </p:nvSpPr>
          <p:spPr>
            <a:xfrm>
              <a:off x="6954103" y="2450199"/>
              <a:ext cx="166529" cy="137838"/>
            </a:xfrm>
            <a:custGeom>
              <a:rect b="b" l="l" r="r" t="t"/>
              <a:pathLst>
                <a:path extrusionOk="0" h="5083" w="6141">
                  <a:moveTo>
                    <a:pt x="538" y="0"/>
                  </a:moveTo>
                  <a:cubicBezTo>
                    <a:pt x="244" y="0"/>
                    <a:pt x="6" y="239"/>
                    <a:pt x="6" y="535"/>
                  </a:cubicBezTo>
                  <a:lnTo>
                    <a:pt x="6" y="4548"/>
                  </a:lnTo>
                  <a:cubicBezTo>
                    <a:pt x="1" y="4841"/>
                    <a:pt x="242" y="5082"/>
                    <a:pt x="538" y="5082"/>
                  </a:cubicBezTo>
                  <a:lnTo>
                    <a:pt x="5606" y="5082"/>
                  </a:lnTo>
                  <a:cubicBezTo>
                    <a:pt x="5902" y="5082"/>
                    <a:pt x="6141" y="4844"/>
                    <a:pt x="6141" y="4548"/>
                  </a:cubicBezTo>
                  <a:lnTo>
                    <a:pt x="6141" y="535"/>
                  </a:lnTo>
                  <a:cubicBezTo>
                    <a:pt x="6141" y="239"/>
                    <a:pt x="5902" y="0"/>
                    <a:pt x="560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4"/>
            <p:cNvSpPr/>
            <p:nvPr/>
          </p:nvSpPr>
          <p:spPr>
            <a:xfrm>
              <a:off x="6939405" y="2297827"/>
              <a:ext cx="462869" cy="125608"/>
            </a:xfrm>
            <a:custGeom>
              <a:rect b="b" l="l" r="r" t="t"/>
              <a:pathLst>
                <a:path extrusionOk="0" h="4632" w="17069">
                  <a:moveTo>
                    <a:pt x="8016" y="1"/>
                  </a:moveTo>
                  <a:lnTo>
                    <a:pt x="8016" y="996"/>
                  </a:lnTo>
                  <a:cubicBezTo>
                    <a:pt x="7649" y="1138"/>
                    <a:pt x="7361" y="1428"/>
                    <a:pt x="7220" y="1793"/>
                  </a:cubicBezTo>
                  <a:lnTo>
                    <a:pt x="4859" y="1793"/>
                  </a:lnTo>
                  <a:cubicBezTo>
                    <a:pt x="4635" y="1204"/>
                    <a:pt x="4104" y="910"/>
                    <a:pt x="3573" y="910"/>
                  </a:cubicBezTo>
                  <a:cubicBezTo>
                    <a:pt x="3042" y="910"/>
                    <a:pt x="2511" y="1203"/>
                    <a:pt x="2285" y="1790"/>
                  </a:cubicBezTo>
                  <a:lnTo>
                    <a:pt x="650" y="1790"/>
                  </a:lnTo>
                  <a:cubicBezTo>
                    <a:pt x="0" y="1816"/>
                    <a:pt x="0" y="2746"/>
                    <a:pt x="650" y="2772"/>
                  </a:cubicBezTo>
                  <a:lnTo>
                    <a:pt x="2285" y="2772"/>
                  </a:lnTo>
                  <a:cubicBezTo>
                    <a:pt x="2426" y="3134"/>
                    <a:pt x="2714" y="3427"/>
                    <a:pt x="3081" y="3566"/>
                  </a:cubicBezTo>
                  <a:lnTo>
                    <a:pt x="3081" y="4632"/>
                  </a:lnTo>
                  <a:lnTo>
                    <a:pt x="4063" y="4632"/>
                  </a:lnTo>
                  <a:lnTo>
                    <a:pt x="4063" y="3566"/>
                  </a:lnTo>
                  <a:cubicBezTo>
                    <a:pt x="4427" y="3427"/>
                    <a:pt x="4718" y="3139"/>
                    <a:pt x="4854" y="2775"/>
                  </a:cubicBezTo>
                  <a:lnTo>
                    <a:pt x="7220" y="2775"/>
                  </a:lnTo>
                  <a:cubicBezTo>
                    <a:pt x="7445" y="3359"/>
                    <a:pt x="7975" y="3651"/>
                    <a:pt x="8504" y="3651"/>
                  </a:cubicBezTo>
                  <a:cubicBezTo>
                    <a:pt x="9034" y="3651"/>
                    <a:pt x="9564" y="3359"/>
                    <a:pt x="9789" y="2775"/>
                  </a:cubicBezTo>
                  <a:lnTo>
                    <a:pt x="12115" y="2775"/>
                  </a:lnTo>
                  <a:cubicBezTo>
                    <a:pt x="12257" y="3139"/>
                    <a:pt x="12547" y="3430"/>
                    <a:pt x="12912" y="3566"/>
                  </a:cubicBezTo>
                  <a:lnTo>
                    <a:pt x="12912" y="4632"/>
                  </a:lnTo>
                  <a:lnTo>
                    <a:pt x="13894" y="4632"/>
                  </a:lnTo>
                  <a:lnTo>
                    <a:pt x="13894" y="3566"/>
                  </a:lnTo>
                  <a:cubicBezTo>
                    <a:pt x="14255" y="3424"/>
                    <a:pt x="14549" y="3139"/>
                    <a:pt x="14685" y="2775"/>
                  </a:cubicBezTo>
                  <a:lnTo>
                    <a:pt x="16416" y="2775"/>
                  </a:lnTo>
                  <a:cubicBezTo>
                    <a:pt x="17069" y="2749"/>
                    <a:pt x="17069" y="1819"/>
                    <a:pt x="16416" y="1793"/>
                  </a:cubicBezTo>
                  <a:lnTo>
                    <a:pt x="14685" y="1793"/>
                  </a:lnTo>
                  <a:cubicBezTo>
                    <a:pt x="14461" y="1204"/>
                    <a:pt x="13930" y="910"/>
                    <a:pt x="13398" y="910"/>
                  </a:cubicBezTo>
                  <a:cubicBezTo>
                    <a:pt x="12867" y="910"/>
                    <a:pt x="12335" y="1204"/>
                    <a:pt x="12110" y="1793"/>
                  </a:cubicBezTo>
                  <a:lnTo>
                    <a:pt x="9794" y="1793"/>
                  </a:lnTo>
                  <a:cubicBezTo>
                    <a:pt x="9653" y="1426"/>
                    <a:pt x="9365" y="1135"/>
                    <a:pt x="8998" y="996"/>
                  </a:cubicBezTo>
                  <a:lnTo>
                    <a:pt x="8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37" name="Google Shape;737;p64"/>
          <p:cNvGrpSpPr/>
          <p:nvPr/>
        </p:nvGrpSpPr>
        <p:grpSpPr>
          <a:xfrm>
            <a:off x="1684452" y="3363456"/>
            <a:ext cx="376576" cy="361184"/>
            <a:chOff x="6182210" y="2830682"/>
            <a:chExt cx="473741" cy="454377"/>
          </a:xfrm>
        </p:grpSpPr>
        <p:sp>
          <p:nvSpPr>
            <p:cNvPr id="738" name="Google Shape;738;p64"/>
            <p:cNvSpPr/>
            <p:nvPr/>
          </p:nvSpPr>
          <p:spPr>
            <a:xfrm>
              <a:off x="6365197" y="3259433"/>
              <a:ext cx="168779" cy="25626"/>
            </a:xfrm>
            <a:custGeom>
              <a:rect b="b" l="l" r="r" t="t"/>
              <a:pathLst>
                <a:path extrusionOk="0" h="945" w="6224">
                  <a:moveTo>
                    <a:pt x="199" y="1"/>
                  </a:moveTo>
                  <a:lnTo>
                    <a:pt x="29" y="462"/>
                  </a:lnTo>
                  <a:cubicBezTo>
                    <a:pt x="0" y="540"/>
                    <a:pt x="47" y="627"/>
                    <a:pt x="126" y="650"/>
                  </a:cubicBezTo>
                  <a:cubicBezTo>
                    <a:pt x="835" y="848"/>
                    <a:pt x="1580" y="945"/>
                    <a:pt x="2327" y="945"/>
                  </a:cubicBezTo>
                  <a:cubicBezTo>
                    <a:pt x="3685" y="945"/>
                    <a:pt x="5050" y="624"/>
                    <a:pt x="622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4"/>
            <p:cNvSpPr/>
            <p:nvPr/>
          </p:nvSpPr>
          <p:spPr>
            <a:xfrm>
              <a:off x="6182210" y="3002280"/>
              <a:ext cx="226404" cy="261575"/>
            </a:xfrm>
            <a:custGeom>
              <a:rect b="b" l="l" r="r" t="t"/>
              <a:pathLst>
                <a:path extrusionOk="0" h="9646" w="8349">
                  <a:moveTo>
                    <a:pt x="1076" y="1"/>
                  </a:moveTo>
                  <a:cubicBezTo>
                    <a:pt x="1005" y="1"/>
                    <a:pt x="939" y="52"/>
                    <a:pt x="922" y="122"/>
                  </a:cubicBezTo>
                  <a:cubicBezTo>
                    <a:pt x="0" y="3933"/>
                    <a:pt x="1981" y="7993"/>
                    <a:pt x="5525" y="9631"/>
                  </a:cubicBezTo>
                  <a:cubicBezTo>
                    <a:pt x="5547" y="9641"/>
                    <a:pt x="5570" y="9646"/>
                    <a:pt x="5593" y="9646"/>
                  </a:cubicBezTo>
                  <a:cubicBezTo>
                    <a:pt x="5656" y="9646"/>
                    <a:pt x="5716" y="9608"/>
                    <a:pt x="5740" y="9544"/>
                  </a:cubicBezTo>
                  <a:lnTo>
                    <a:pt x="8320" y="2537"/>
                  </a:lnTo>
                  <a:cubicBezTo>
                    <a:pt x="8349" y="2453"/>
                    <a:pt x="8304" y="2362"/>
                    <a:pt x="8218" y="2333"/>
                  </a:cubicBezTo>
                  <a:lnTo>
                    <a:pt x="1127" y="9"/>
                  </a:lnTo>
                  <a:cubicBezTo>
                    <a:pt x="1110" y="3"/>
                    <a:pt x="1093" y="1"/>
                    <a:pt x="10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4"/>
            <p:cNvSpPr/>
            <p:nvPr/>
          </p:nvSpPr>
          <p:spPr>
            <a:xfrm>
              <a:off x="6381793" y="3195572"/>
              <a:ext cx="228112" cy="33626"/>
            </a:xfrm>
            <a:custGeom>
              <a:rect b="b" l="l" r="r" t="t"/>
              <a:pathLst>
                <a:path extrusionOk="0" h="1240" w="8412">
                  <a:moveTo>
                    <a:pt x="459" y="1"/>
                  </a:moveTo>
                  <a:lnTo>
                    <a:pt x="1" y="1240"/>
                  </a:lnTo>
                  <a:lnTo>
                    <a:pt x="7246" y="1240"/>
                  </a:lnTo>
                  <a:cubicBezTo>
                    <a:pt x="7673" y="871"/>
                    <a:pt x="8069" y="446"/>
                    <a:pt x="841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4"/>
            <p:cNvSpPr/>
            <p:nvPr/>
          </p:nvSpPr>
          <p:spPr>
            <a:xfrm>
              <a:off x="6218493" y="2830682"/>
              <a:ext cx="195382" cy="204276"/>
            </a:xfrm>
            <a:custGeom>
              <a:rect b="b" l="l" r="r" t="t"/>
              <a:pathLst>
                <a:path extrusionOk="0" h="7533" w="7205">
                  <a:moveTo>
                    <a:pt x="7049" y="0"/>
                  </a:moveTo>
                  <a:cubicBezTo>
                    <a:pt x="7043" y="0"/>
                    <a:pt x="7037" y="0"/>
                    <a:pt x="7031" y="1"/>
                  </a:cubicBezTo>
                  <a:cubicBezTo>
                    <a:pt x="5064" y="169"/>
                    <a:pt x="3236" y="1015"/>
                    <a:pt x="1824" y="2427"/>
                  </a:cubicBezTo>
                  <a:cubicBezTo>
                    <a:pt x="1057" y="3197"/>
                    <a:pt x="454" y="4090"/>
                    <a:pt x="38" y="5062"/>
                  </a:cubicBezTo>
                  <a:cubicBezTo>
                    <a:pt x="1" y="5151"/>
                    <a:pt x="43" y="5250"/>
                    <a:pt x="132" y="5279"/>
                  </a:cubicBezTo>
                  <a:lnTo>
                    <a:pt x="6995" y="7524"/>
                  </a:lnTo>
                  <a:cubicBezTo>
                    <a:pt x="7012" y="7530"/>
                    <a:pt x="7029" y="7532"/>
                    <a:pt x="7045" y="7532"/>
                  </a:cubicBezTo>
                  <a:cubicBezTo>
                    <a:pt x="7129" y="7532"/>
                    <a:pt x="7204" y="7464"/>
                    <a:pt x="7204" y="7375"/>
                  </a:cubicBezTo>
                  <a:lnTo>
                    <a:pt x="7204" y="158"/>
                  </a:lnTo>
                  <a:cubicBezTo>
                    <a:pt x="7204" y="72"/>
                    <a:pt x="7135" y="0"/>
                    <a:pt x="70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4"/>
            <p:cNvSpPr/>
            <p:nvPr/>
          </p:nvSpPr>
          <p:spPr>
            <a:xfrm>
              <a:off x="6405250" y="3134856"/>
              <a:ext cx="237766" cy="30561"/>
            </a:xfrm>
            <a:custGeom>
              <a:rect b="b" l="l" r="r" t="t"/>
              <a:pathLst>
                <a:path extrusionOk="0" h="1127" w="8768">
                  <a:moveTo>
                    <a:pt x="417" y="0"/>
                  </a:moveTo>
                  <a:lnTo>
                    <a:pt x="0" y="1127"/>
                  </a:lnTo>
                  <a:lnTo>
                    <a:pt x="8265" y="1127"/>
                  </a:lnTo>
                  <a:cubicBezTo>
                    <a:pt x="8461" y="765"/>
                    <a:pt x="8629" y="388"/>
                    <a:pt x="876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4"/>
            <p:cNvSpPr/>
            <p:nvPr/>
          </p:nvSpPr>
          <p:spPr>
            <a:xfrm>
              <a:off x="6427703" y="3072568"/>
              <a:ext cx="228248" cy="32053"/>
            </a:xfrm>
            <a:custGeom>
              <a:rect b="b" l="l" r="r" t="t"/>
              <a:pathLst>
                <a:path extrusionOk="0" h="1182" w="8417">
                  <a:moveTo>
                    <a:pt x="498" y="0"/>
                  </a:moveTo>
                  <a:cubicBezTo>
                    <a:pt x="459" y="0"/>
                    <a:pt x="427" y="24"/>
                    <a:pt x="414" y="58"/>
                  </a:cubicBezTo>
                  <a:lnTo>
                    <a:pt x="0" y="1182"/>
                  </a:lnTo>
                  <a:lnTo>
                    <a:pt x="8262" y="1182"/>
                  </a:lnTo>
                  <a:cubicBezTo>
                    <a:pt x="8330" y="851"/>
                    <a:pt x="8380" y="514"/>
                    <a:pt x="8408" y="173"/>
                  </a:cubicBezTo>
                  <a:cubicBezTo>
                    <a:pt x="8416" y="79"/>
                    <a:pt x="8340" y="0"/>
                    <a:pt x="824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4"/>
            <p:cNvSpPr/>
            <p:nvPr/>
          </p:nvSpPr>
          <p:spPr>
            <a:xfrm>
              <a:off x="6470168" y="2943734"/>
              <a:ext cx="26738" cy="76010"/>
            </a:xfrm>
            <a:custGeom>
              <a:rect b="b" l="l" r="r" t="t"/>
              <a:pathLst>
                <a:path extrusionOk="0" h="2803" w="986">
                  <a:moveTo>
                    <a:pt x="493" y="1"/>
                  </a:moveTo>
                  <a:cubicBezTo>
                    <a:pt x="253" y="1"/>
                    <a:pt x="14" y="165"/>
                    <a:pt x="1" y="492"/>
                  </a:cubicBezTo>
                  <a:lnTo>
                    <a:pt x="1" y="2312"/>
                  </a:lnTo>
                  <a:cubicBezTo>
                    <a:pt x="3" y="2582"/>
                    <a:pt x="223" y="2802"/>
                    <a:pt x="493" y="2802"/>
                  </a:cubicBezTo>
                  <a:cubicBezTo>
                    <a:pt x="765" y="2802"/>
                    <a:pt x="985" y="2582"/>
                    <a:pt x="985" y="2312"/>
                  </a:cubicBezTo>
                  <a:lnTo>
                    <a:pt x="985" y="492"/>
                  </a:lnTo>
                  <a:cubicBezTo>
                    <a:pt x="972" y="165"/>
                    <a:pt x="733" y="1"/>
                    <a:pt x="49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4"/>
            <p:cNvSpPr/>
            <p:nvPr/>
          </p:nvSpPr>
          <p:spPr>
            <a:xfrm>
              <a:off x="6524023" y="2913416"/>
              <a:ext cx="26792" cy="106328"/>
            </a:xfrm>
            <a:custGeom>
              <a:rect b="b" l="l" r="r" t="t"/>
              <a:pathLst>
                <a:path extrusionOk="0" h="3921" w="988">
                  <a:moveTo>
                    <a:pt x="494" y="0"/>
                  </a:moveTo>
                  <a:cubicBezTo>
                    <a:pt x="254" y="0"/>
                    <a:pt x="13" y="164"/>
                    <a:pt x="0" y="492"/>
                  </a:cubicBezTo>
                  <a:lnTo>
                    <a:pt x="0" y="3430"/>
                  </a:lnTo>
                  <a:cubicBezTo>
                    <a:pt x="5" y="3700"/>
                    <a:pt x="223" y="3920"/>
                    <a:pt x="495" y="3920"/>
                  </a:cubicBezTo>
                  <a:cubicBezTo>
                    <a:pt x="768" y="3920"/>
                    <a:pt x="988" y="3700"/>
                    <a:pt x="988" y="3430"/>
                  </a:cubicBezTo>
                  <a:lnTo>
                    <a:pt x="988" y="492"/>
                  </a:lnTo>
                  <a:cubicBezTo>
                    <a:pt x="975" y="164"/>
                    <a:pt x="734" y="0"/>
                    <a:pt x="49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4"/>
            <p:cNvSpPr/>
            <p:nvPr/>
          </p:nvSpPr>
          <p:spPr>
            <a:xfrm>
              <a:off x="6577932" y="2872144"/>
              <a:ext cx="26738" cy="147601"/>
            </a:xfrm>
            <a:custGeom>
              <a:rect b="b" l="l" r="r" t="t"/>
              <a:pathLst>
                <a:path extrusionOk="0" h="5443" w="986">
                  <a:moveTo>
                    <a:pt x="493" y="0"/>
                  </a:moveTo>
                  <a:cubicBezTo>
                    <a:pt x="253" y="0"/>
                    <a:pt x="13" y="164"/>
                    <a:pt x="0" y="492"/>
                  </a:cubicBezTo>
                  <a:lnTo>
                    <a:pt x="0" y="4952"/>
                  </a:lnTo>
                  <a:cubicBezTo>
                    <a:pt x="3" y="5222"/>
                    <a:pt x="223" y="5442"/>
                    <a:pt x="495" y="5442"/>
                  </a:cubicBezTo>
                  <a:cubicBezTo>
                    <a:pt x="768" y="5442"/>
                    <a:pt x="985" y="5222"/>
                    <a:pt x="985" y="4952"/>
                  </a:cubicBezTo>
                  <a:lnTo>
                    <a:pt x="985" y="492"/>
                  </a:lnTo>
                  <a:cubicBezTo>
                    <a:pt x="972" y="164"/>
                    <a:pt x="732" y="0"/>
                    <a:pt x="49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47" name="Google Shape;747;p64"/>
          <p:cNvGrpSpPr/>
          <p:nvPr/>
        </p:nvGrpSpPr>
        <p:grpSpPr>
          <a:xfrm>
            <a:off x="1737845" y="1496461"/>
            <a:ext cx="269813" cy="361401"/>
            <a:chOff x="6258627" y="2133388"/>
            <a:chExt cx="339430" cy="454650"/>
          </a:xfrm>
        </p:grpSpPr>
        <p:sp>
          <p:nvSpPr>
            <p:cNvPr id="748" name="Google Shape;748;p64"/>
            <p:cNvSpPr/>
            <p:nvPr/>
          </p:nvSpPr>
          <p:spPr>
            <a:xfrm>
              <a:off x="6373360" y="2187216"/>
              <a:ext cx="109989" cy="43388"/>
            </a:xfrm>
            <a:custGeom>
              <a:rect b="b" l="l" r="r" t="t"/>
              <a:pathLst>
                <a:path extrusionOk="0" h="1600" w="4056">
                  <a:moveTo>
                    <a:pt x="2028" y="1"/>
                  </a:moveTo>
                  <a:cubicBezTo>
                    <a:pt x="1364" y="1"/>
                    <a:pt x="700" y="254"/>
                    <a:pt x="194" y="761"/>
                  </a:cubicBezTo>
                  <a:cubicBezTo>
                    <a:pt x="0" y="952"/>
                    <a:pt x="0" y="1264"/>
                    <a:pt x="194" y="1455"/>
                  </a:cubicBezTo>
                  <a:cubicBezTo>
                    <a:pt x="291" y="1551"/>
                    <a:pt x="417" y="1599"/>
                    <a:pt x="542" y="1599"/>
                  </a:cubicBezTo>
                  <a:cubicBezTo>
                    <a:pt x="668" y="1599"/>
                    <a:pt x="793" y="1551"/>
                    <a:pt x="888" y="1455"/>
                  </a:cubicBezTo>
                  <a:cubicBezTo>
                    <a:pt x="1203" y="1141"/>
                    <a:pt x="1615" y="984"/>
                    <a:pt x="2026" y="984"/>
                  </a:cubicBezTo>
                  <a:cubicBezTo>
                    <a:pt x="2438" y="984"/>
                    <a:pt x="2850" y="1141"/>
                    <a:pt x="3165" y="1455"/>
                  </a:cubicBezTo>
                  <a:cubicBezTo>
                    <a:pt x="3261" y="1550"/>
                    <a:pt x="3387" y="1599"/>
                    <a:pt x="3513" y="1599"/>
                  </a:cubicBezTo>
                  <a:cubicBezTo>
                    <a:pt x="3639" y="1599"/>
                    <a:pt x="3767" y="1550"/>
                    <a:pt x="3861" y="1455"/>
                  </a:cubicBezTo>
                  <a:cubicBezTo>
                    <a:pt x="4055" y="1261"/>
                    <a:pt x="4055" y="950"/>
                    <a:pt x="3861" y="761"/>
                  </a:cubicBezTo>
                  <a:cubicBezTo>
                    <a:pt x="3356" y="254"/>
                    <a:pt x="2692" y="1"/>
                    <a:pt x="202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4"/>
            <p:cNvSpPr/>
            <p:nvPr/>
          </p:nvSpPr>
          <p:spPr>
            <a:xfrm>
              <a:off x="6335070" y="2133388"/>
              <a:ext cx="186406" cy="58953"/>
            </a:xfrm>
            <a:custGeom>
              <a:rect b="b" l="l" r="r" t="t"/>
              <a:pathLst>
                <a:path extrusionOk="0" h="2174" w="6874">
                  <a:moveTo>
                    <a:pt x="3439" y="0"/>
                  </a:moveTo>
                  <a:cubicBezTo>
                    <a:pt x="2245" y="0"/>
                    <a:pt x="1049" y="445"/>
                    <a:pt x="194" y="1334"/>
                  </a:cubicBezTo>
                  <a:cubicBezTo>
                    <a:pt x="0" y="1528"/>
                    <a:pt x="0" y="1837"/>
                    <a:pt x="194" y="2028"/>
                  </a:cubicBezTo>
                  <a:cubicBezTo>
                    <a:pt x="294" y="2125"/>
                    <a:pt x="420" y="2172"/>
                    <a:pt x="545" y="2172"/>
                  </a:cubicBezTo>
                  <a:cubicBezTo>
                    <a:pt x="668" y="2172"/>
                    <a:pt x="797" y="2123"/>
                    <a:pt x="891" y="2028"/>
                  </a:cubicBezTo>
                  <a:cubicBezTo>
                    <a:pt x="1563" y="1329"/>
                    <a:pt x="2501" y="979"/>
                    <a:pt x="3439" y="979"/>
                  </a:cubicBezTo>
                  <a:cubicBezTo>
                    <a:pt x="4377" y="979"/>
                    <a:pt x="5315" y="1329"/>
                    <a:pt x="5986" y="2028"/>
                  </a:cubicBezTo>
                  <a:cubicBezTo>
                    <a:pt x="6083" y="2125"/>
                    <a:pt x="6209" y="2174"/>
                    <a:pt x="6335" y="2174"/>
                  </a:cubicBezTo>
                  <a:cubicBezTo>
                    <a:pt x="6461" y="2174"/>
                    <a:pt x="6586" y="2125"/>
                    <a:pt x="6680" y="2028"/>
                  </a:cubicBezTo>
                  <a:cubicBezTo>
                    <a:pt x="6874" y="1835"/>
                    <a:pt x="6874" y="1523"/>
                    <a:pt x="6680" y="1334"/>
                  </a:cubicBezTo>
                  <a:cubicBezTo>
                    <a:pt x="5827" y="445"/>
                    <a:pt x="4634" y="0"/>
                    <a:pt x="343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4"/>
            <p:cNvSpPr/>
            <p:nvPr/>
          </p:nvSpPr>
          <p:spPr>
            <a:xfrm>
              <a:off x="6413710" y="2243213"/>
              <a:ext cx="33300" cy="26657"/>
            </a:xfrm>
            <a:custGeom>
              <a:rect b="b" l="l" r="r" t="t"/>
              <a:pathLst>
                <a:path extrusionOk="0" h="983" w="1228">
                  <a:moveTo>
                    <a:pt x="540" y="1"/>
                  </a:moveTo>
                  <a:cubicBezTo>
                    <a:pt x="415" y="1"/>
                    <a:pt x="288" y="48"/>
                    <a:pt x="191" y="142"/>
                  </a:cubicBezTo>
                  <a:cubicBezTo>
                    <a:pt x="0" y="336"/>
                    <a:pt x="0" y="648"/>
                    <a:pt x="191" y="836"/>
                  </a:cubicBezTo>
                  <a:cubicBezTo>
                    <a:pt x="303" y="939"/>
                    <a:pt x="424" y="983"/>
                    <a:pt x="539" y="983"/>
                  </a:cubicBezTo>
                  <a:cubicBezTo>
                    <a:pt x="918" y="983"/>
                    <a:pt x="1227" y="510"/>
                    <a:pt x="885" y="142"/>
                  </a:cubicBezTo>
                  <a:cubicBezTo>
                    <a:pt x="791" y="48"/>
                    <a:pt x="666" y="1"/>
                    <a:pt x="5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4"/>
            <p:cNvSpPr/>
            <p:nvPr/>
          </p:nvSpPr>
          <p:spPr>
            <a:xfrm>
              <a:off x="6258627" y="2370854"/>
              <a:ext cx="339430" cy="217184"/>
            </a:xfrm>
            <a:custGeom>
              <a:rect b="b" l="l" r="r" t="t"/>
              <a:pathLst>
                <a:path extrusionOk="0" h="8009" w="12517">
                  <a:moveTo>
                    <a:pt x="1" y="1"/>
                  </a:moveTo>
                  <a:lnTo>
                    <a:pt x="1" y="1750"/>
                  </a:lnTo>
                  <a:cubicBezTo>
                    <a:pt x="1" y="5205"/>
                    <a:pt x="2804" y="8008"/>
                    <a:pt x="6259" y="8008"/>
                  </a:cubicBezTo>
                  <a:cubicBezTo>
                    <a:pt x="9714" y="8008"/>
                    <a:pt x="12517" y="5205"/>
                    <a:pt x="12517" y="1750"/>
                  </a:cubicBezTo>
                  <a:lnTo>
                    <a:pt x="12517" y="1"/>
                  </a:lnTo>
                  <a:lnTo>
                    <a:pt x="9310" y="1"/>
                  </a:lnTo>
                  <a:lnTo>
                    <a:pt x="9310" y="1748"/>
                  </a:lnTo>
                  <a:cubicBezTo>
                    <a:pt x="9310" y="3435"/>
                    <a:pt x="7946" y="4799"/>
                    <a:pt x="6259" y="4799"/>
                  </a:cubicBezTo>
                  <a:cubicBezTo>
                    <a:pt x="4572" y="4799"/>
                    <a:pt x="3207" y="3435"/>
                    <a:pt x="3207" y="1748"/>
                  </a:cubicBezTo>
                  <a:lnTo>
                    <a:pt x="320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4"/>
            <p:cNvSpPr/>
            <p:nvPr/>
          </p:nvSpPr>
          <p:spPr>
            <a:xfrm>
              <a:off x="6511088" y="2290668"/>
              <a:ext cx="86966" cy="52310"/>
            </a:xfrm>
            <a:custGeom>
              <a:rect b="b" l="l" r="r" t="t"/>
              <a:pathLst>
                <a:path extrusionOk="0" h="1929" w="3207">
                  <a:moveTo>
                    <a:pt x="354" y="0"/>
                  </a:moveTo>
                  <a:cubicBezTo>
                    <a:pt x="160" y="0"/>
                    <a:pt x="0" y="157"/>
                    <a:pt x="0" y="354"/>
                  </a:cubicBezTo>
                  <a:lnTo>
                    <a:pt x="0" y="1928"/>
                  </a:lnTo>
                  <a:lnTo>
                    <a:pt x="3207" y="1928"/>
                  </a:lnTo>
                  <a:lnTo>
                    <a:pt x="3207" y="354"/>
                  </a:lnTo>
                  <a:cubicBezTo>
                    <a:pt x="3207" y="157"/>
                    <a:pt x="3049" y="0"/>
                    <a:pt x="285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4"/>
            <p:cNvSpPr/>
            <p:nvPr/>
          </p:nvSpPr>
          <p:spPr>
            <a:xfrm>
              <a:off x="6258627" y="2290668"/>
              <a:ext cx="86993" cy="52310"/>
            </a:xfrm>
            <a:custGeom>
              <a:rect b="b" l="l" r="r" t="t"/>
              <a:pathLst>
                <a:path extrusionOk="0" h="1929" w="3208">
                  <a:moveTo>
                    <a:pt x="355" y="0"/>
                  </a:moveTo>
                  <a:cubicBezTo>
                    <a:pt x="161" y="0"/>
                    <a:pt x="1" y="157"/>
                    <a:pt x="1" y="354"/>
                  </a:cubicBezTo>
                  <a:lnTo>
                    <a:pt x="1" y="1928"/>
                  </a:lnTo>
                  <a:lnTo>
                    <a:pt x="3207" y="1928"/>
                  </a:lnTo>
                  <a:lnTo>
                    <a:pt x="3207" y="354"/>
                  </a:lnTo>
                  <a:cubicBezTo>
                    <a:pt x="3207" y="160"/>
                    <a:pt x="3050" y="0"/>
                    <a:pt x="285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54" name="Google Shape;754;p64"/>
          <p:cNvGrpSpPr/>
          <p:nvPr/>
        </p:nvGrpSpPr>
        <p:grpSpPr>
          <a:xfrm>
            <a:off x="7095733" y="1501562"/>
            <a:ext cx="351136" cy="351199"/>
            <a:chOff x="2488650" y="1512376"/>
            <a:chExt cx="454486" cy="454567"/>
          </a:xfrm>
        </p:grpSpPr>
        <p:sp>
          <p:nvSpPr>
            <p:cNvPr id="755" name="Google Shape;755;p64"/>
            <p:cNvSpPr/>
            <p:nvPr/>
          </p:nvSpPr>
          <p:spPr>
            <a:xfrm>
              <a:off x="2488650" y="1770641"/>
              <a:ext cx="84769" cy="84471"/>
            </a:xfrm>
            <a:custGeom>
              <a:rect b="b" l="l" r="r" t="t"/>
              <a:pathLst>
                <a:path extrusionOk="0" h="3115" w="3126">
                  <a:moveTo>
                    <a:pt x="1561" y="1"/>
                  </a:moveTo>
                  <a:cubicBezTo>
                    <a:pt x="702" y="1"/>
                    <a:pt x="0" y="697"/>
                    <a:pt x="0" y="1562"/>
                  </a:cubicBezTo>
                  <a:cubicBezTo>
                    <a:pt x="41" y="2597"/>
                    <a:pt x="801" y="3115"/>
                    <a:pt x="1561" y="3115"/>
                  </a:cubicBezTo>
                  <a:cubicBezTo>
                    <a:pt x="2322" y="3115"/>
                    <a:pt x="3083" y="2597"/>
                    <a:pt x="3125" y="1562"/>
                  </a:cubicBezTo>
                  <a:cubicBezTo>
                    <a:pt x="3125" y="700"/>
                    <a:pt x="2426" y="1"/>
                    <a:pt x="15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4"/>
            <p:cNvSpPr/>
            <p:nvPr/>
          </p:nvSpPr>
          <p:spPr>
            <a:xfrm>
              <a:off x="2648316" y="1637169"/>
              <a:ext cx="154868" cy="154434"/>
            </a:xfrm>
            <a:custGeom>
              <a:rect b="b" l="l" r="r" t="t"/>
              <a:pathLst>
                <a:path extrusionOk="0" h="5695" w="5711">
                  <a:moveTo>
                    <a:pt x="2853" y="1"/>
                  </a:moveTo>
                  <a:cubicBezTo>
                    <a:pt x="1279" y="1"/>
                    <a:pt x="1" y="1276"/>
                    <a:pt x="1" y="2856"/>
                  </a:cubicBezTo>
                  <a:cubicBezTo>
                    <a:pt x="75" y="4748"/>
                    <a:pt x="1465" y="5695"/>
                    <a:pt x="2854" y="5695"/>
                  </a:cubicBezTo>
                  <a:cubicBezTo>
                    <a:pt x="4243" y="5695"/>
                    <a:pt x="5632" y="4748"/>
                    <a:pt x="5706" y="2856"/>
                  </a:cubicBezTo>
                  <a:cubicBezTo>
                    <a:pt x="5711" y="1276"/>
                    <a:pt x="4433" y="1"/>
                    <a:pt x="285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4"/>
            <p:cNvSpPr/>
            <p:nvPr/>
          </p:nvSpPr>
          <p:spPr>
            <a:xfrm>
              <a:off x="2859858" y="1512593"/>
              <a:ext cx="83278" cy="82925"/>
            </a:xfrm>
            <a:custGeom>
              <a:rect b="b" l="l" r="r" t="t"/>
              <a:pathLst>
                <a:path extrusionOk="0" h="3058" w="3071">
                  <a:moveTo>
                    <a:pt x="1533" y="0"/>
                  </a:moveTo>
                  <a:cubicBezTo>
                    <a:pt x="684" y="0"/>
                    <a:pt x="0" y="689"/>
                    <a:pt x="0" y="1533"/>
                  </a:cubicBezTo>
                  <a:cubicBezTo>
                    <a:pt x="41" y="2549"/>
                    <a:pt x="787" y="3057"/>
                    <a:pt x="1534" y="3057"/>
                  </a:cubicBezTo>
                  <a:cubicBezTo>
                    <a:pt x="2280" y="3057"/>
                    <a:pt x="3027" y="2549"/>
                    <a:pt x="3068" y="1533"/>
                  </a:cubicBezTo>
                  <a:cubicBezTo>
                    <a:pt x="3070" y="689"/>
                    <a:pt x="2381" y="0"/>
                    <a:pt x="15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4"/>
            <p:cNvSpPr/>
            <p:nvPr/>
          </p:nvSpPr>
          <p:spPr>
            <a:xfrm>
              <a:off x="2875776" y="1771563"/>
              <a:ext cx="67360" cy="57923"/>
            </a:xfrm>
            <a:custGeom>
              <a:rect b="b" l="l" r="r" t="t"/>
              <a:pathLst>
                <a:path extrusionOk="0" h="2136" w="2484">
                  <a:moveTo>
                    <a:pt x="1414" y="1"/>
                  </a:moveTo>
                  <a:cubicBezTo>
                    <a:pt x="0" y="56"/>
                    <a:pt x="0" y="2080"/>
                    <a:pt x="1414" y="2135"/>
                  </a:cubicBezTo>
                  <a:cubicBezTo>
                    <a:pt x="2004" y="2135"/>
                    <a:pt x="2483" y="1659"/>
                    <a:pt x="2483" y="1069"/>
                  </a:cubicBezTo>
                  <a:cubicBezTo>
                    <a:pt x="2483" y="480"/>
                    <a:pt x="2004" y="1"/>
                    <a:pt x="14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4"/>
            <p:cNvSpPr/>
            <p:nvPr/>
          </p:nvSpPr>
          <p:spPr>
            <a:xfrm>
              <a:off x="2791387" y="1589362"/>
              <a:ext cx="68634" cy="62913"/>
            </a:xfrm>
            <a:custGeom>
              <a:rect b="b" l="l" r="r" t="t"/>
              <a:pathLst>
                <a:path extrusionOk="0" h="2320" w="2531">
                  <a:moveTo>
                    <a:pt x="1831" y="1"/>
                  </a:moveTo>
                  <a:lnTo>
                    <a:pt x="0" y="1570"/>
                  </a:lnTo>
                  <a:cubicBezTo>
                    <a:pt x="121" y="1656"/>
                    <a:pt x="231" y="1753"/>
                    <a:pt x="335" y="1861"/>
                  </a:cubicBezTo>
                  <a:cubicBezTo>
                    <a:pt x="479" y="2005"/>
                    <a:pt x="610" y="2157"/>
                    <a:pt x="728" y="2319"/>
                  </a:cubicBezTo>
                  <a:lnTo>
                    <a:pt x="2530" y="779"/>
                  </a:lnTo>
                  <a:cubicBezTo>
                    <a:pt x="2248" y="569"/>
                    <a:pt x="2012" y="302"/>
                    <a:pt x="183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4"/>
            <p:cNvSpPr/>
            <p:nvPr/>
          </p:nvSpPr>
          <p:spPr>
            <a:xfrm>
              <a:off x="2560375" y="1572115"/>
              <a:ext cx="94016" cy="86179"/>
            </a:xfrm>
            <a:custGeom>
              <a:rect b="b" l="l" r="r" t="t"/>
              <a:pathLst>
                <a:path extrusionOk="0" h="3178" w="3467">
                  <a:moveTo>
                    <a:pt x="650" y="0"/>
                  </a:moveTo>
                  <a:cubicBezTo>
                    <a:pt x="498" y="317"/>
                    <a:pt x="276" y="595"/>
                    <a:pt x="1" y="815"/>
                  </a:cubicBezTo>
                  <a:lnTo>
                    <a:pt x="2798" y="3178"/>
                  </a:lnTo>
                  <a:cubicBezTo>
                    <a:pt x="2950" y="2934"/>
                    <a:pt x="3134" y="2706"/>
                    <a:pt x="3341" y="2497"/>
                  </a:cubicBezTo>
                  <a:cubicBezTo>
                    <a:pt x="3380" y="2457"/>
                    <a:pt x="3422" y="2418"/>
                    <a:pt x="3466" y="2379"/>
                  </a:cubicBezTo>
                  <a:lnTo>
                    <a:pt x="65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4"/>
            <p:cNvSpPr/>
            <p:nvPr/>
          </p:nvSpPr>
          <p:spPr>
            <a:xfrm>
              <a:off x="2697480" y="1816957"/>
              <a:ext cx="30426" cy="54859"/>
            </a:xfrm>
            <a:custGeom>
              <a:rect b="b" l="l" r="r" t="t"/>
              <a:pathLst>
                <a:path extrusionOk="0" h="2023" w="1122">
                  <a:moveTo>
                    <a:pt x="81" y="0"/>
                  </a:moveTo>
                  <a:lnTo>
                    <a:pt x="0" y="1970"/>
                  </a:lnTo>
                  <a:cubicBezTo>
                    <a:pt x="132" y="1947"/>
                    <a:pt x="268" y="1935"/>
                    <a:pt x="405" y="1935"/>
                  </a:cubicBezTo>
                  <a:cubicBezTo>
                    <a:pt x="623" y="1935"/>
                    <a:pt x="842" y="1965"/>
                    <a:pt x="1043" y="2023"/>
                  </a:cubicBezTo>
                  <a:lnTo>
                    <a:pt x="1121" y="121"/>
                  </a:lnTo>
                  <a:lnTo>
                    <a:pt x="1121" y="121"/>
                  </a:lnTo>
                  <a:cubicBezTo>
                    <a:pt x="1093" y="122"/>
                    <a:pt x="1065" y="122"/>
                    <a:pt x="1037" y="122"/>
                  </a:cubicBezTo>
                  <a:cubicBezTo>
                    <a:pt x="712" y="122"/>
                    <a:pt x="390" y="80"/>
                    <a:pt x="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4"/>
            <p:cNvSpPr/>
            <p:nvPr/>
          </p:nvSpPr>
          <p:spPr>
            <a:xfrm>
              <a:off x="2817013" y="1741869"/>
              <a:ext cx="54452" cy="45693"/>
            </a:xfrm>
            <a:custGeom>
              <a:rect b="b" l="l" r="r" t="t"/>
              <a:pathLst>
                <a:path extrusionOk="0" h="1685" w="2008">
                  <a:moveTo>
                    <a:pt x="402" y="1"/>
                  </a:moveTo>
                  <a:cubicBezTo>
                    <a:pt x="315" y="336"/>
                    <a:pt x="176" y="661"/>
                    <a:pt x="1" y="962"/>
                  </a:cubicBezTo>
                  <a:lnTo>
                    <a:pt x="1525" y="1685"/>
                  </a:lnTo>
                  <a:cubicBezTo>
                    <a:pt x="1606" y="1339"/>
                    <a:pt x="1774" y="1022"/>
                    <a:pt x="2007" y="763"/>
                  </a:cubicBezTo>
                  <a:lnTo>
                    <a:pt x="40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4"/>
            <p:cNvSpPr/>
            <p:nvPr/>
          </p:nvSpPr>
          <p:spPr>
            <a:xfrm>
              <a:off x="2488704" y="1512376"/>
              <a:ext cx="77746" cy="66872"/>
            </a:xfrm>
            <a:custGeom>
              <a:rect b="b" l="l" r="r" t="t"/>
              <a:pathLst>
                <a:path extrusionOk="0" h="2466" w="2867">
                  <a:moveTo>
                    <a:pt x="1232" y="0"/>
                  </a:moveTo>
                  <a:cubicBezTo>
                    <a:pt x="556" y="3"/>
                    <a:pt x="1" y="553"/>
                    <a:pt x="1" y="1234"/>
                  </a:cubicBezTo>
                  <a:cubicBezTo>
                    <a:pt x="1" y="1915"/>
                    <a:pt x="551" y="2465"/>
                    <a:pt x="1232" y="2465"/>
                  </a:cubicBezTo>
                  <a:cubicBezTo>
                    <a:pt x="2866" y="2400"/>
                    <a:pt x="2866" y="63"/>
                    <a:pt x="123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4"/>
            <p:cNvSpPr/>
            <p:nvPr/>
          </p:nvSpPr>
          <p:spPr>
            <a:xfrm>
              <a:off x="2585594" y="1745937"/>
              <a:ext cx="51116" cy="47401"/>
            </a:xfrm>
            <a:custGeom>
              <a:rect b="b" l="l" r="r" t="t"/>
              <a:pathLst>
                <a:path extrusionOk="0" h="1748" w="1885">
                  <a:moveTo>
                    <a:pt x="1444" y="0"/>
                  </a:moveTo>
                  <a:lnTo>
                    <a:pt x="1" y="825"/>
                  </a:lnTo>
                  <a:cubicBezTo>
                    <a:pt x="221" y="1092"/>
                    <a:pt x="388" y="1407"/>
                    <a:pt x="485" y="1747"/>
                  </a:cubicBezTo>
                  <a:lnTo>
                    <a:pt x="1884" y="946"/>
                  </a:lnTo>
                  <a:cubicBezTo>
                    <a:pt x="1695" y="652"/>
                    <a:pt x="1549" y="335"/>
                    <a:pt x="144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4"/>
            <p:cNvSpPr/>
            <p:nvPr/>
          </p:nvSpPr>
          <p:spPr>
            <a:xfrm>
              <a:off x="2673888" y="1897576"/>
              <a:ext cx="80647" cy="69367"/>
            </a:xfrm>
            <a:custGeom>
              <a:rect b="b" l="l" r="r" t="t"/>
              <a:pathLst>
                <a:path extrusionOk="0" h="2558" w="2974">
                  <a:moveTo>
                    <a:pt x="1276" y="0"/>
                  </a:moveTo>
                  <a:cubicBezTo>
                    <a:pt x="572" y="3"/>
                    <a:pt x="1" y="577"/>
                    <a:pt x="1" y="1281"/>
                  </a:cubicBezTo>
                  <a:cubicBezTo>
                    <a:pt x="1" y="1989"/>
                    <a:pt x="572" y="2557"/>
                    <a:pt x="1276" y="2557"/>
                  </a:cubicBezTo>
                  <a:cubicBezTo>
                    <a:pt x="2974" y="2489"/>
                    <a:pt x="2974" y="69"/>
                    <a:pt x="127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6" name="Google Shape;766;p64"/>
          <p:cNvGrpSpPr/>
          <p:nvPr/>
        </p:nvGrpSpPr>
        <p:grpSpPr>
          <a:xfrm>
            <a:off x="4399513" y="1468935"/>
            <a:ext cx="403627" cy="411403"/>
            <a:chOff x="3265804" y="1512457"/>
            <a:chExt cx="445947" cy="454489"/>
          </a:xfrm>
        </p:grpSpPr>
        <p:sp>
          <p:nvSpPr>
            <p:cNvPr id="767" name="Google Shape;767;p64"/>
            <p:cNvSpPr/>
            <p:nvPr/>
          </p:nvSpPr>
          <p:spPr>
            <a:xfrm>
              <a:off x="3275593" y="1591992"/>
              <a:ext cx="436158" cy="374954"/>
            </a:xfrm>
            <a:custGeom>
              <a:rect b="b" l="l" r="r" t="t"/>
              <a:pathLst>
                <a:path extrusionOk="0" h="13827" w="16084">
                  <a:moveTo>
                    <a:pt x="6910" y="1458"/>
                  </a:moveTo>
                  <a:cubicBezTo>
                    <a:pt x="7594" y="1458"/>
                    <a:pt x="8279" y="1584"/>
                    <a:pt x="8912" y="1837"/>
                  </a:cubicBezTo>
                  <a:cubicBezTo>
                    <a:pt x="9166" y="1934"/>
                    <a:pt x="9289" y="2219"/>
                    <a:pt x="9192" y="2476"/>
                  </a:cubicBezTo>
                  <a:cubicBezTo>
                    <a:pt x="9116" y="2671"/>
                    <a:pt x="8927" y="2787"/>
                    <a:pt x="8731" y="2787"/>
                  </a:cubicBezTo>
                  <a:cubicBezTo>
                    <a:pt x="8672" y="2787"/>
                    <a:pt x="8611" y="2776"/>
                    <a:pt x="8553" y="2754"/>
                  </a:cubicBezTo>
                  <a:cubicBezTo>
                    <a:pt x="8184" y="2610"/>
                    <a:pt x="7799" y="2515"/>
                    <a:pt x="7403" y="2471"/>
                  </a:cubicBezTo>
                  <a:lnTo>
                    <a:pt x="7403" y="3060"/>
                  </a:lnTo>
                  <a:cubicBezTo>
                    <a:pt x="7390" y="3386"/>
                    <a:pt x="7151" y="3549"/>
                    <a:pt x="6912" y="3549"/>
                  </a:cubicBezTo>
                  <a:cubicBezTo>
                    <a:pt x="6673" y="3549"/>
                    <a:pt x="6434" y="3386"/>
                    <a:pt x="6421" y="3060"/>
                  </a:cubicBezTo>
                  <a:lnTo>
                    <a:pt x="6421" y="2471"/>
                  </a:lnTo>
                  <a:cubicBezTo>
                    <a:pt x="6044" y="2515"/>
                    <a:pt x="5674" y="2602"/>
                    <a:pt x="5318" y="2738"/>
                  </a:cubicBezTo>
                  <a:cubicBezTo>
                    <a:pt x="5255" y="2759"/>
                    <a:pt x="5195" y="2768"/>
                    <a:pt x="5138" y="2768"/>
                  </a:cubicBezTo>
                  <a:cubicBezTo>
                    <a:pt x="4645" y="2768"/>
                    <a:pt x="4434" y="2046"/>
                    <a:pt x="4970" y="1813"/>
                  </a:cubicBezTo>
                  <a:cubicBezTo>
                    <a:pt x="5586" y="1576"/>
                    <a:pt x="6248" y="1458"/>
                    <a:pt x="6910" y="1458"/>
                  </a:cubicBezTo>
                  <a:close/>
                  <a:moveTo>
                    <a:pt x="6907" y="4367"/>
                  </a:moveTo>
                  <a:cubicBezTo>
                    <a:pt x="7146" y="4367"/>
                    <a:pt x="7385" y="4530"/>
                    <a:pt x="7398" y="4855"/>
                  </a:cubicBezTo>
                  <a:lnTo>
                    <a:pt x="7398" y="6434"/>
                  </a:lnTo>
                  <a:lnTo>
                    <a:pt x="7759" y="6434"/>
                  </a:lnTo>
                  <a:cubicBezTo>
                    <a:pt x="8412" y="6460"/>
                    <a:pt x="8412" y="7390"/>
                    <a:pt x="7759" y="7416"/>
                  </a:cubicBezTo>
                  <a:lnTo>
                    <a:pt x="6906" y="7416"/>
                  </a:lnTo>
                  <a:cubicBezTo>
                    <a:pt x="6633" y="7416"/>
                    <a:pt x="6416" y="7196"/>
                    <a:pt x="6416" y="6924"/>
                  </a:cubicBezTo>
                  <a:lnTo>
                    <a:pt x="6416" y="4855"/>
                  </a:lnTo>
                  <a:cubicBezTo>
                    <a:pt x="6429" y="4530"/>
                    <a:pt x="6668" y="4367"/>
                    <a:pt x="6907" y="4367"/>
                  </a:cubicBezTo>
                  <a:close/>
                  <a:moveTo>
                    <a:pt x="2274" y="4661"/>
                  </a:moveTo>
                  <a:cubicBezTo>
                    <a:pt x="2332" y="4661"/>
                    <a:pt x="2390" y="4671"/>
                    <a:pt x="2447" y="4692"/>
                  </a:cubicBezTo>
                  <a:cubicBezTo>
                    <a:pt x="2699" y="4786"/>
                    <a:pt x="2827" y="5072"/>
                    <a:pt x="2730" y="5326"/>
                  </a:cubicBezTo>
                  <a:cubicBezTo>
                    <a:pt x="2597" y="5680"/>
                    <a:pt x="2508" y="6046"/>
                    <a:pt x="2468" y="6424"/>
                  </a:cubicBezTo>
                  <a:lnTo>
                    <a:pt x="3055" y="6424"/>
                  </a:lnTo>
                  <a:cubicBezTo>
                    <a:pt x="3707" y="6450"/>
                    <a:pt x="3707" y="7380"/>
                    <a:pt x="3055" y="7406"/>
                  </a:cubicBezTo>
                  <a:lnTo>
                    <a:pt x="2468" y="7406"/>
                  </a:lnTo>
                  <a:cubicBezTo>
                    <a:pt x="2508" y="7780"/>
                    <a:pt x="2597" y="8147"/>
                    <a:pt x="2730" y="8501"/>
                  </a:cubicBezTo>
                  <a:cubicBezTo>
                    <a:pt x="2827" y="8752"/>
                    <a:pt x="2699" y="9038"/>
                    <a:pt x="2447" y="9132"/>
                  </a:cubicBezTo>
                  <a:cubicBezTo>
                    <a:pt x="2391" y="9153"/>
                    <a:pt x="2333" y="9164"/>
                    <a:pt x="2276" y="9164"/>
                  </a:cubicBezTo>
                  <a:cubicBezTo>
                    <a:pt x="2079" y="9164"/>
                    <a:pt x="1888" y="9045"/>
                    <a:pt x="1813" y="8847"/>
                  </a:cubicBezTo>
                  <a:cubicBezTo>
                    <a:pt x="1344" y="7618"/>
                    <a:pt x="1344" y="6204"/>
                    <a:pt x="1816" y="4978"/>
                  </a:cubicBezTo>
                  <a:cubicBezTo>
                    <a:pt x="1889" y="4781"/>
                    <a:pt x="2076" y="4661"/>
                    <a:pt x="2274" y="4661"/>
                  </a:cubicBezTo>
                  <a:close/>
                  <a:moveTo>
                    <a:pt x="11580" y="4691"/>
                  </a:moveTo>
                  <a:cubicBezTo>
                    <a:pt x="11757" y="4691"/>
                    <a:pt x="11936" y="4786"/>
                    <a:pt x="12029" y="5009"/>
                  </a:cubicBezTo>
                  <a:cubicBezTo>
                    <a:pt x="12495" y="6243"/>
                    <a:pt x="12485" y="7663"/>
                    <a:pt x="12003" y="8888"/>
                  </a:cubicBezTo>
                  <a:cubicBezTo>
                    <a:pt x="11928" y="9086"/>
                    <a:pt x="11738" y="9203"/>
                    <a:pt x="11542" y="9203"/>
                  </a:cubicBezTo>
                  <a:cubicBezTo>
                    <a:pt x="11484" y="9203"/>
                    <a:pt x="11425" y="9193"/>
                    <a:pt x="11369" y="9171"/>
                  </a:cubicBezTo>
                  <a:cubicBezTo>
                    <a:pt x="11118" y="9072"/>
                    <a:pt x="10989" y="8789"/>
                    <a:pt x="11086" y="8535"/>
                  </a:cubicBezTo>
                  <a:cubicBezTo>
                    <a:pt x="11228" y="8173"/>
                    <a:pt x="11319" y="7796"/>
                    <a:pt x="11361" y="7408"/>
                  </a:cubicBezTo>
                  <a:lnTo>
                    <a:pt x="10719" y="7408"/>
                  </a:lnTo>
                  <a:cubicBezTo>
                    <a:pt x="10070" y="7380"/>
                    <a:pt x="10070" y="6450"/>
                    <a:pt x="10719" y="6424"/>
                  </a:cubicBezTo>
                  <a:lnTo>
                    <a:pt x="11361" y="6424"/>
                  </a:lnTo>
                  <a:cubicBezTo>
                    <a:pt x="11322" y="6057"/>
                    <a:pt x="11238" y="5698"/>
                    <a:pt x="11110" y="5352"/>
                  </a:cubicBezTo>
                  <a:cubicBezTo>
                    <a:pt x="10983" y="4964"/>
                    <a:pt x="11279" y="4691"/>
                    <a:pt x="11580" y="4691"/>
                  </a:cubicBezTo>
                  <a:close/>
                  <a:moveTo>
                    <a:pt x="6912" y="10372"/>
                  </a:moveTo>
                  <a:cubicBezTo>
                    <a:pt x="7151" y="10372"/>
                    <a:pt x="7390" y="10535"/>
                    <a:pt x="7403" y="10861"/>
                  </a:cubicBezTo>
                  <a:lnTo>
                    <a:pt x="7403" y="11364"/>
                  </a:lnTo>
                  <a:cubicBezTo>
                    <a:pt x="7859" y="11317"/>
                    <a:pt x="8296" y="11199"/>
                    <a:pt x="8716" y="11015"/>
                  </a:cubicBezTo>
                  <a:cubicBezTo>
                    <a:pt x="8780" y="10987"/>
                    <a:pt x="8848" y="10973"/>
                    <a:pt x="8914" y="10973"/>
                  </a:cubicBezTo>
                  <a:cubicBezTo>
                    <a:pt x="9102" y="10973"/>
                    <a:pt x="9282" y="11083"/>
                    <a:pt x="9365" y="11267"/>
                  </a:cubicBezTo>
                  <a:cubicBezTo>
                    <a:pt x="9473" y="11516"/>
                    <a:pt x="9363" y="11804"/>
                    <a:pt x="9114" y="11914"/>
                  </a:cubicBezTo>
                  <a:cubicBezTo>
                    <a:pt x="8426" y="12222"/>
                    <a:pt x="7670" y="12376"/>
                    <a:pt x="6914" y="12376"/>
                  </a:cubicBezTo>
                  <a:cubicBezTo>
                    <a:pt x="6191" y="12376"/>
                    <a:pt x="5468" y="12235"/>
                    <a:pt x="4805" y="11953"/>
                  </a:cubicBezTo>
                  <a:cubicBezTo>
                    <a:pt x="4556" y="11843"/>
                    <a:pt x="4438" y="11555"/>
                    <a:pt x="4543" y="11306"/>
                  </a:cubicBezTo>
                  <a:cubicBezTo>
                    <a:pt x="4620" y="11119"/>
                    <a:pt x="4803" y="11006"/>
                    <a:pt x="4995" y="11006"/>
                  </a:cubicBezTo>
                  <a:cubicBezTo>
                    <a:pt x="5059" y="11006"/>
                    <a:pt x="5123" y="11018"/>
                    <a:pt x="5185" y="11044"/>
                  </a:cubicBezTo>
                  <a:cubicBezTo>
                    <a:pt x="5580" y="11209"/>
                    <a:pt x="5997" y="11317"/>
                    <a:pt x="6421" y="11364"/>
                  </a:cubicBezTo>
                  <a:lnTo>
                    <a:pt x="6421" y="10861"/>
                  </a:lnTo>
                  <a:cubicBezTo>
                    <a:pt x="6434" y="10535"/>
                    <a:pt x="6673" y="10372"/>
                    <a:pt x="6912" y="10372"/>
                  </a:cubicBezTo>
                  <a:close/>
                  <a:moveTo>
                    <a:pt x="6913" y="1"/>
                  </a:moveTo>
                  <a:cubicBezTo>
                    <a:pt x="3097" y="3"/>
                    <a:pt x="1" y="3097"/>
                    <a:pt x="1" y="6916"/>
                  </a:cubicBezTo>
                  <a:cubicBezTo>
                    <a:pt x="1" y="10732"/>
                    <a:pt x="3094" y="13826"/>
                    <a:pt x="6913" y="13826"/>
                  </a:cubicBezTo>
                  <a:cubicBezTo>
                    <a:pt x="16084" y="13465"/>
                    <a:pt x="16081" y="362"/>
                    <a:pt x="691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4"/>
            <p:cNvSpPr/>
            <p:nvPr/>
          </p:nvSpPr>
          <p:spPr>
            <a:xfrm>
              <a:off x="3265803" y="1555763"/>
              <a:ext cx="69990" cy="68716"/>
            </a:xfrm>
            <a:custGeom>
              <a:rect b="b" l="l" r="r" t="t"/>
              <a:pathLst>
                <a:path extrusionOk="0" h="2534" w="2581">
                  <a:moveTo>
                    <a:pt x="1882" y="0"/>
                  </a:moveTo>
                  <a:cubicBezTo>
                    <a:pt x="1758" y="0"/>
                    <a:pt x="1635" y="47"/>
                    <a:pt x="1540" y="140"/>
                  </a:cubicBezTo>
                  <a:lnTo>
                    <a:pt x="878" y="789"/>
                  </a:lnTo>
                  <a:lnTo>
                    <a:pt x="875" y="792"/>
                  </a:lnTo>
                  <a:lnTo>
                    <a:pt x="197" y="1457"/>
                  </a:lnTo>
                  <a:cubicBezTo>
                    <a:pt x="5" y="1646"/>
                    <a:pt x="0" y="1958"/>
                    <a:pt x="191" y="2151"/>
                  </a:cubicBezTo>
                  <a:cubicBezTo>
                    <a:pt x="286" y="2248"/>
                    <a:pt x="414" y="2298"/>
                    <a:pt x="542" y="2298"/>
                  </a:cubicBezTo>
                  <a:cubicBezTo>
                    <a:pt x="666" y="2298"/>
                    <a:pt x="791" y="2254"/>
                    <a:pt x="886" y="2157"/>
                  </a:cubicBezTo>
                  <a:lnTo>
                    <a:pt x="1197" y="1853"/>
                  </a:lnTo>
                  <a:lnTo>
                    <a:pt x="1829" y="2534"/>
                  </a:lnTo>
                  <a:cubicBezTo>
                    <a:pt x="2067" y="2306"/>
                    <a:pt x="2318" y="2096"/>
                    <a:pt x="2580" y="1903"/>
                  </a:cubicBezTo>
                  <a:lnTo>
                    <a:pt x="1897" y="1167"/>
                  </a:lnTo>
                  <a:lnTo>
                    <a:pt x="2227" y="842"/>
                  </a:lnTo>
                  <a:cubicBezTo>
                    <a:pt x="2421" y="650"/>
                    <a:pt x="2423" y="341"/>
                    <a:pt x="2235" y="148"/>
                  </a:cubicBezTo>
                  <a:cubicBezTo>
                    <a:pt x="2138" y="49"/>
                    <a:pt x="2010" y="0"/>
                    <a:pt x="188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4"/>
            <p:cNvSpPr/>
            <p:nvPr/>
          </p:nvSpPr>
          <p:spPr>
            <a:xfrm>
              <a:off x="3584865" y="1576834"/>
              <a:ext cx="63048" cy="59225"/>
            </a:xfrm>
            <a:custGeom>
              <a:rect b="b" l="l" r="r" t="t"/>
              <a:pathLst>
                <a:path extrusionOk="0" h="2184" w="2325">
                  <a:moveTo>
                    <a:pt x="1294" y="1"/>
                  </a:moveTo>
                  <a:cubicBezTo>
                    <a:pt x="1040" y="1"/>
                    <a:pt x="787" y="105"/>
                    <a:pt x="603" y="311"/>
                  </a:cubicBezTo>
                  <a:lnTo>
                    <a:pt x="1" y="981"/>
                  </a:lnTo>
                  <a:cubicBezTo>
                    <a:pt x="388" y="1249"/>
                    <a:pt x="755" y="1555"/>
                    <a:pt x="1093" y="1890"/>
                  </a:cubicBezTo>
                  <a:cubicBezTo>
                    <a:pt x="1187" y="1987"/>
                    <a:pt x="1279" y="2084"/>
                    <a:pt x="1371" y="2184"/>
                  </a:cubicBezTo>
                  <a:lnTo>
                    <a:pt x="1984" y="1547"/>
                  </a:lnTo>
                  <a:cubicBezTo>
                    <a:pt x="2324" y="1167"/>
                    <a:pt x="2295" y="581"/>
                    <a:pt x="1913" y="238"/>
                  </a:cubicBezTo>
                  <a:cubicBezTo>
                    <a:pt x="1736" y="79"/>
                    <a:pt x="1515" y="1"/>
                    <a:pt x="12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4"/>
            <p:cNvSpPr/>
            <p:nvPr/>
          </p:nvSpPr>
          <p:spPr>
            <a:xfrm>
              <a:off x="3377310" y="1512457"/>
              <a:ext cx="171572" cy="55645"/>
            </a:xfrm>
            <a:custGeom>
              <a:rect b="b" l="l" r="r" t="t"/>
              <a:pathLst>
                <a:path extrusionOk="0" h="2052" w="6327">
                  <a:moveTo>
                    <a:pt x="653" y="0"/>
                  </a:moveTo>
                  <a:cubicBezTo>
                    <a:pt x="1" y="21"/>
                    <a:pt x="1" y="956"/>
                    <a:pt x="653" y="982"/>
                  </a:cubicBezTo>
                  <a:lnTo>
                    <a:pt x="1923" y="982"/>
                  </a:lnTo>
                  <a:lnTo>
                    <a:pt x="1923" y="2051"/>
                  </a:lnTo>
                  <a:cubicBezTo>
                    <a:pt x="2329" y="1988"/>
                    <a:pt x="2746" y="1957"/>
                    <a:pt x="3163" y="1957"/>
                  </a:cubicBezTo>
                  <a:cubicBezTo>
                    <a:pt x="3580" y="1957"/>
                    <a:pt x="3998" y="1988"/>
                    <a:pt x="4407" y="2051"/>
                  </a:cubicBezTo>
                  <a:lnTo>
                    <a:pt x="4407" y="982"/>
                  </a:lnTo>
                  <a:lnTo>
                    <a:pt x="5677" y="982"/>
                  </a:lnTo>
                  <a:cubicBezTo>
                    <a:pt x="6327" y="956"/>
                    <a:pt x="6327" y="26"/>
                    <a:pt x="5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sp>
        <p:nvSpPr>
          <p:cNvPr id="775" name="Google Shape;775;p65"/>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STRATEGIC </a:t>
            </a:r>
            <a:r>
              <a:rPr b="1" lang="en"/>
              <a:t>ALLIANCE</a:t>
            </a:r>
            <a:endParaRPr b="1"/>
          </a:p>
        </p:txBody>
      </p:sp>
      <p:sp>
        <p:nvSpPr>
          <p:cNvPr id="776" name="Google Shape;776;p65"/>
          <p:cNvSpPr txBox="1"/>
          <p:nvPr/>
        </p:nvSpPr>
        <p:spPr>
          <a:xfrm flipH="1">
            <a:off x="719999" y="1952950"/>
            <a:ext cx="4481700" cy="525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a:solidFill>
                  <a:schemeClr val="dk1"/>
                </a:solidFill>
                <a:latin typeface="Red Hat Text"/>
                <a:ea typeface="Red Hat Text"/>
                <a:cs typeface="Red Hat Text"/>
                <a:sym typeface="Red Hat Text"/>
              </a:rPr>
              <a:t>Help shorten the time to market penetration:</a:t>
            </a:r>
            <a:endParaRPr b="1">
              <a:solidFill>
                <a:schemeClr val="dk1"/>
              </a:solidFill>
              <a:latin typeface="Red Hat Text"/>
              <a:ea typeface="Red Hat Text"/>
              <a:cs typeface="Red Hat Text"/>
              <a:sym typeface="Red Hat Text"/>
            </a:endParaRPr>
          </a:p>
          <a:p>
            <a:pPr indent="-317500" lvl="0" marL="457200" rtl="0" algn="just">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Masan can take advantage of Singha's distribution channel </a:t>
            </a:r>
            <a:endParaRPr>
              <a:solidFill>
                <a:schemeClr val="dk1"/>
              </a:solidFill>
              <a:latin typeface="Red Hat Text"/>
              <a:ea typeface="Red Hat Text"/>
              <a:cs typeface="Red Hat Text"/>
              <a:sym typeface="Red Hat Text"/>
            </a:endParaRPr>
          </a:p>
          <a:p>
            <a:pPr indent="-317500" lvl="0" marL="457200" rtl="0" algn="just">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Overcoming Competition: The companies, when together can overcome a large competitor, especially at Thai market</a:t>
            </a:r>
            <a:endParaRPr>
              <a:solidFill>
                <a:schemeClr val="dk1"/>
              </a:solidFill>
              <a:latin typeface="Red Hat Text"/>
              <a:ea typeface="Red Hat Text"/>
              <a:cs typeface="Red Hat Text"/>
              <a:sym typeface="Red Hat Text"/>
            </a:endParaRPr>
          </a:p>
          <a:p>
            <a:pPr indent="-317500" lvl="0" marL="457200" rtl="0" algn="just">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Improve company public image</a:t>
            </a:r>
            <a:endParaRPr>
              <a:solidFill>
                <a:schemeClr val="dk1"/>
              </a:solidFill>
              <a:latin typeface="Red Hat Text"/>
              <a:ea typeface="Red Hat Text"/>
              <a:cs typeface="Red Hat Text"/>
              <a:sym typeface="Red Hat Text"/>
            </a:endParaRPr>
          </a:p>
          <a:p>
            <a:pPr indent="-317500" lvl="0" marL="457200" rtl="0" algn="just">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Make use of Singha's market information and the company's experience</a:t>
            </a:r>
            <a:endParaRPr>
              <a:solidFill>
                <a:schemeClr val="dk1"/>
              </a:solidFill>
              <a:latin typeface="Red Hat Text"/>
              <a:ea typeface="Red Hat Text"/>
              <a:cs typeface="Red Hat Text"/>
              <a:sym typeface="Red Hat Text"/>
            </a:endParaRPr>
          </a:p>
          <a:p>
            <a:pPr indent="-317500" lvl="0" marL="457200" rtl="0" algn="just">
              <a:lnSpc>
                <a:spcPct val="115000"/>
              </a:lnSpc>
              <a:spcBef>
                <a:spcPts val="0"/>
              </a:spcBef>
              <a:spcAft>
                <a:spcPts val="0"/>
              </a:spcAft>
              <a:buClr>
                <a:schemeClr val="dk1"/>
              </a:buClr>
              <a:buSzPts val="1400"/>
              <a:buFont typeface="Red Hat Text"/>
              <a:buChar char="●"/>
            </a:pPr>
            <a:r>
              <a:rPr lang="en">
                <a:solidFill>
                  <a:schemeClr val="dk1"/>
                </a:solidFill>
                <a:latin typeface="Red Hat Text"/>
                <a:ea typeface="Red Hat Text"/>
                <a:cs typeface="Red Hat Text"/>
                <a:sym typeface="Red Hat Text"/>
              </a:rPr>
              <a:t>Innovating beyond current capabilities: together bring out new products</a:t>
            </a:r>
            <a:endParaRPr>
              <a:solidFill>
                <a:schemeClr val="dk1"/>
              </a:solidFill>
              <a:latin typeface="Red Hat Text"/>
              <a:ea typeface="Red Hat Text"/>
              <a:cs typeface="Red Hat Text"/>
              <a:sym typeface="Red Hat Text"/>
            </a:endParaRPr>
          </a:p>
        </p:txBody>
      </p:sp>
      <p:pic>
        <p:nvPicPr>
          <p:cNvPr id="777" name="Google Shape;777;p65"/>
          <p:cNvPicPr preferRelativeResize="0"/>
          <p:nvPr/>
        </p:nvPicPr>
        <p:blipFill>
          <a:blip r:embed="rId3">
            <a:alphaModFix/>
          </a:blip>
          <a:stretch>
            <a:fillRect/>
          </a:stretch>
        </p:blipFill>
        <p:spPr>
          <a:xfrm>
            <a:off x="5530150" y="1952950"/>
            <a:ext cx="1661100" cy="1661100"/>
          </a:xfrm>
          <a:prstGeom prst="ellipse">
            <a:avLst/>
          </a:prstGeom>
          <a:noFill/>
          <a:ln>
            <a:noFill/>
          </a:ln>
          <a:effectLst>
            <a:outerShdw blurRad="85725" rotWithShape="0" algn="bl" dir="1800000" dist="57150">
              <a:srgbClr val="000000">
                <a:alpha val="20000"/>
              </a:srgbClr>
            </a:outerShdw>
          </a:effectLst>
        </p:spPr>
      </p:pic>
      <p:sp>
        <p:nvSpPr>
          <p:cNvPr id="778" name="Google Shape;778;p65"/>
          <p:cNvSpPr txBox="1"/>
          <p:nvPr/>
        </p:nvSpPr>
        <p:spPr>
          <a:xfrm>
            <a:off x="720000" y="1284010"/>
            <a:ext cx="7704000" cy="812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highlight>
                  <a:schemeClr val="dk2"/>
                </a:highlight>
                <a:latin typeface="Red Hat Text"/>
                <a:ea typeface="Red Hat Text"/>
                <a:cs typeface="Red Hat Text"/>
                <a:sym typeface="Red Hat Text"/>
              </a:rPr>
              <a:t>On Masan Consumer's journey to go global, it had formed strategic alliances with many big company in the food and beverage industry.</a:t>
            </a:r>
            <a:endParaRPr b="1" sz="1500">
              <a:solidFill>
                <a:schemeClr val="dk1"/>
              </a:solidFill>
              <a:highlight>
                <a:schemeClr val="dk2"/>
              </a:highlight>
              <a:latin typeface="Red Hat Text"/>
              <a:ea typeface="Red Hat Text"/>
              <a:cs typeface="Red Hat Text"/>
              <a:sym typeface="Red Hat Text"/>
            </a:endParaRPr>
          </a:p>
        </p:txBody>
      </p:sp>
      <p:pic>
        <p:nvPicPr>
          <p:cNvPr id="779" name="Google Shape;779;p65"/>
          <p:cNvPicPr preferRelativeResize="0"/>
          <p:nvPr/>
        </p:nvPicPr>
        <p:blipFill>
          <a:blip r:embed="rId4">
            <a:alphaModFix/>
          </a:blip>
          <a:stretch>
            <a:fillRect/>
          </a:stretch>
        </p:blipFill>
        <p:spPr>
          <a:xfrm>
            <a:off x="5530150" y="4014325"/>
            <a:ext cx="1661100" cy="706800"/>
          </a:xfrm>
          <a:prstGeom prst="roundRect">
            <a:avLst>
              <a:gd fmla="val 16667" name="adj"/>
            </a:avLst>
          </a:prstGeom>
          <a:noFill/>
          <a:ln>
            <a:noFill/>
          </a:ln>
        </p:spPr>
      </p:pic>
      <p:pic>
        <p:nvPicPr>
          <p:cNvPr id="780" name="Google Shape;780;p65"/>
          <p:cNvPicPr preferRelativeResize="0"/>
          <p:nvPr/>
        </p:nvPicPr>
        <p:blipFill>
          <a:blip r:embed="rId5">
            <a:alphaModFix/>
          </a:blip>
          <a:stretch>
            <a:fillRect/>
          </a:stretch>
        </p:blipFill>
        <p:spPr>
          <a:xfrm>
            <a:off x="7264500" y="3740225"/>
            <a:ext cx="1159500" cy="1159500"/>
          </a:xfrm>
          <a:prstGeom prst="ellipse">
            <a:avLst/>
          </a:prstGeom>
          <a:noFill/>
          <a:ln>
            <a:noFill/>
          </a:ln>
        </p:spPr>
      </p:pic>
      <p:pic>
        <p:nvPicPr>
          <p:cNvPr id="781" name="Google Shape;781;p65"/>
          <p:cNvPicPr preferRelativeResize="0"/>
          <p:nvPr/>
        </p:nvPicPr>
        <p:blipFill>
          <a:blip r:embed="rId6">
            <a:alphaModFix/>
          </a:blip>
          <a:stretch>
            <a:fillRect/>
          </a:stretch>
        </p:blipFill>
        <p:spPr>
          <a:xfrm>
            <a:off x="5742650" y="1603125"/>
            <a:ext cx="4399579" cy="23607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5000">
              <a:srgbClr val="D0D0D0"/>
            </a:gs>
            <a:gs pos="50000">
              <a:schemeClr val="lt2"/>
            </a:gs>
            <a:gs pos="75000">
              <a:schemeClr val="dk2"/>
            </a:gs>
            <a:gs pos="100000">
              <a:schemeClr val="lt2"/>
            </a:gs>
          </a:gsLst>
          <a:lin ang="2700006" scaled="0"/>
        </a:gradFill>
      </p:bgPr>
    </p:bg>
    <p:spTree>
      <p:nvGrpSpPr>
        <p:cNvPr id="785" name="Shape 785"/>
        <p:cNvGrpSpPr/>
        <p:nvPr/>
      </p:nvGrpSpPr>
      <p:grpSpPr>
        <a:xfrm>
          <a:off x="0" y="0"/>
          <a:ext cx="0" cy="0"/>
          <a:chOff x="0" y="0"/>
          <a:chExt cx="0" cy="0"/>
        </a:xfrm>
      </p:grpSpPr>
      <p:cxnSp>
        <p:nvCxnSpPr>
          <p:cNvPr id="786" name="Google Shape;786;p66"/>
          <p:cNvCxnSpPr>
            <a:stCxn id="787" idx="0"/>
            <a:endCxn id="788" idx="0"/>
          </p:cNvCxnSpPr>
          <p:nvPr/>
        </p:nvCxnSpPr>
        <p:spPr>
          <a:xfrm flipH="1" rot="-5400000">
            <a:off x="3256575" y="436313"/>
            <a:ext cx="695100" cy="2040900"/>
          </a:xfrm>
          <a:prstGeom prst="curvedConnector3">
            <a:avLst>
              <a:gd fmla="val -34258" name="adj1"/>
            </a:avLst>
          </a:prstGeom>
          <a:noFill/>
          <a:ln cap="flat" cmpd="sng" w="9525">
            <a:solidFill>
              <a:schemeClr val="dk1"/>
            </a:solidFill>
            <a:prstDash val="solid"/>
            <a:round/>
            <a:headEnd len="med" w="med" type="none"/>
            <a:tailEnd len="med" w="med" type="none"/>
          </a:ln>
        </p:spPr>
      </p:cxnSp>
      <p:cxnSp>
        <p:nvCxnSpPr>
          <p:cNvPr id="789" name="Google Shape;789;p66"/>
          <p:cNvCxnSpPr>
            <a:stCxn id="787" idx="4"/>
            <a:endCxn id="790" idx="0"/>
          </p:cNvCxnSpPr>
          <p:nvPr/>
        </p:nvCxnSpPr>
        <p:spPr>
          <a:xfrm rot="5400000">
            <a:off x="695625" y="2398463"/>
            <a:ext cx="2615700" cy="1160400"/>
          </a:xfrm>
          <a:prstGeom prst="curvedConnector3">
            <a:avLst>
              <a:gd fmla="val 49997" name="adj1"/>
            </a:avLst>
          </a:prstGeom>
          <a:noFill/>
          <a:ln cap="flat" cmpd="sng" w="9525">
            <a:solidFill>
              <a:schemeClr val="dk1"/>
            </a:solidFill>
            <a:prstDash val="solid"/>
            <a:round/>
            <a:headEnd len="med" w="med" type="none"/>
            <a:tailEnd len="med" w="med" type="none"/>
          </a:ln>
        </p:spPr>
      </p:cxnSp>
      <p:sp>
        <p:nvSpPr>
          <p:cNvPr id="791" name="Google Shape;791;p66"/>
          <p:cNvSpPr/>
          <p:nvPr/>
        </p:nvSpPr>
        <p:spPr>
          <a:xfrm>
            <a:off x="6144379" y="1802400"/>
            <a:ext cx="1974900" cy="1166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92" name="Google Shape;792;p66"/>
          <p:cNvSpPr txBox="1"/>
          <p:nvPr>
            <p:ph type="title"/>
          </p:nvPr>
        </p:nvSpPr>
        <p:spPr>
          <a:xfrm>
            <a:off x="6241425" y="1722525"/>
            <a:ext cx="1780800" cy="1326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93" name="Google Shape;793;p66"/>
          <p:cNvSpPr txBox="1"/>
          <p:nvPr>
            <p:ph idx="2" type="title"/>
          </p:nvPr>
        </p:nvSpPr>
        <p:spPr>
          <a:xfrm>
            <a:off x="2302875" y="3273250"/>
            <a:ext cx="5816400" cy="9540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 </a:t>
            </a:r>
            <a:r>
              <a:rPr b="1" lang="en"/>
              <a:t>RECOMMENDATION</a:t>
            </a:r>
            <a:endParaRPr b="1"/>
          </a:p>
        </p:txBody>
      </p:sp>
      <p:sp>
        <p:nvSpPr>
          <p:cNvPr id="787" name="Google Shape;787;p66"/>
          <p:cNvSpPr/>
          <p:nvPr/>
        </p:nvSpPr>
        <p:spPr>
          <a:xfrm>
            <a:off x="2302875" y="1109213"/>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94" name="Google Shape;794;p66"/>
          <p:cNvGrpSpPr/>
          <p:nvPr/>
        </p:nvGrpSpPr>
        <p:grpSpPr>
          <a:xfrm>
            <a:off x="2376840" y="1190076"/>
            <a:ext cx="413439" cy="399728"/>
            <a:chOff x="4713567" y="1512376"/>
            <a:chExt cx="470245" cy="454649"/>
          </a:xfrm>
        </p:grpSpPr>
        <p:sp>
          <p:nvSpPr>
            <p:cNvPr id="795" name="Google Shape;795;p66"/>
            <p:cNvSpPr/>
            <p:nvPr/>
          </p:nvSpPr>
          <p:spPr>
            <a:xfrm>
              <a:off x="4722732" y="1512376"/>
              <a:ext cx="247420" cy="173905"/>
            </a:xfrm>
            <a:custGeom>
              <a:rect b="b" l="l" r="r" t="t"/>
              <a:pathLst>
                <a:path extrusionOk="0" h="6413" w="9124">
                  <a:moveTo>
                    <a:pt x="6098" y="0"/>
                  </a:moveTo>
                  <a:cubicBezTo>
                    <a:pt x="4503" y="0"/>
                    <a:pt x="2971" y="1053"/>
                    <a:pt x="2682" y="2850"/>
                  </a:cubicBezTo>
                  <a:cubicBezTo>
                    <a:pt x="2651" y="3068"/>
                    <a:pt x="2491" y="3243"/>
                    <a:pt x="2282" y="3298"/>
                  </a:cubicBezTo>
                  <a:cubicBezTo>
                    <a:pt x="948" y="3620"/>
                    <a:pt x="0" y="5014"/>
                    <a:pt x="291" y="6413"/>
                  </a:cubicBezTo>
                  <a:cubicBezTo>
                    <a:pt x="933" y="5624"/>
                    <a:pt x="1915" y="5119"/>
                    <a:pt x="3013" y="5119"/>
                  </a:cubicBezTo>
                  <a:cubicBezTo>
                    <a:pt x="3031" y="5119"/>
                    <a:pt x="3047" y="5106"/>
                    <a:pt x="3057" y="5087"/>
                  </a:cubicBezTo>
                  <a:cubicBezTo>
                    <a:pt x="3422" y="4001"/>
                    <a:pt x="4499" y="3296"/>
                    <a:pt x="5604" y="3296"/>
                  </a:cubicBezTo>
                  <a:cubicBezTo>
                    <a:pt x="5901" y="3296"/>
                    <a:pt x="6200" y="3347"/>
                    <a:pt x="6488" y="3455"/>
                  </a:cubicBezTo>
                  <a:cubicBezTo>
                    <a:pt x="6491" y="3456"/>
                    <a:pt x="6493" y="3457"/>
                    <a:pt x="6496" y="3457"/>
                  </a:cubicBezTo>
                  <a:cubicBezTo>
                    <a:pt x="6506" y="3457"/>
                    <a:pt x="6519" y="3450"/>
                    <a:pt x="6528" y="3437"/>
                  </a:cubicBezTo>
                  <a:cubicBezTo>
                    <a:pt x="7138" y="2518"/>
                    <a:pt x="8073" y="1884"/>
                    <a:pt x="9124" y="1640"/>
                  </a:cubicBezTo>
                  <a:cubicBezTo>
                    <a:pt x="8352" y="512"/>
                    <a:pt x="7210" y="0"/>
                    <a:pt x="60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6"/>
            <p:cNvSpPr/>
            <p:nvPr/>
          </p:nvSpPr>
          <p:spPr>
            <a:xfrm>
              <a:off x="4713567" y="1581118"/>
              <a:ext cx="470245" cy="234295"/>
            </a:xfrm>
            <a:custGeom>
              <a:rect b="b" l="l" r="r" t="t"/>
              <a:pathLst>
                <a:path extrusionOk="0" h="8640" w="17341">
                  <a:moveTo>
                    <a:pt x="10398" y="0"/>
                  </a:moveTo>
                  <a:cubicBezTo>
                    <a:pt x="9386" y="0"/>
                    <a:pt x="8366" y="458"/>
                    <a:pt x="7696" y="1455"/>
                  </a:cubicBezTo>
                  <a:cubicBezTo>
                    <a:pt x="7498" y="1751"/>
                    <a:pt x="7169" y="1919"/>
                    <a:pt x="6830" y="1919"/>
                  </a:cubicBezTo>
                  <a:cubicBezTo>
                    <a:pt x="6716" y="1919"/>
                    <a:pt x="6601" y="1900"/>
                    <a:pt x="6489" y="1861"/>
                  </a:cubicBezTo>
                  <a:cubicBezTo>
                    <a:pt x="6308" y="1794"/>
                    <a:pt x="6121" y="1762"/>
                    <a:pt x="5936" y="1762"/>
                  </a:cubicBezTo>
                  <a:cubicBezTo>
                    <a:pt x="5242" y="1762"/>
                    <a:pt x="4567" y="2203"/>
                    <a:pt x="4338" y="2885"/>
                  </a:cubicBezTo>
                  <a:cubicBezTo>
                    <a:pt x="4191" y="3304"/>
                    <a:pt x="3793" y="3587"/>
                    <a:pt x="3351" y="3587"/>
                  </a:cubicBezTo>
                  <a:cubicBezTo>
                    <a:pt x="0" y="3723"/>
                    <a:pt x="3" y="8501"/>
                    <a:pt x="3351" y="8640"/>
                  </a:cubicBezTo>
                  <a:lnTo>
                    <a:pt x="5978" y="8640"/>
                  </a:lnTo>
                  <a:lnTo>
                    <a:pt x="5978" y="6120"/>
                  </a:lnTo>
                  <a:cubicBezTo>
                    <a:pt x="5991" y="5788"/>
                    <a:pt x="6233" y="5623"/>
                    <a:pt x="6475" y="5623"/>
                  </a:cubicBezTo>
                  <a:cubicBezTo>
                    <a:pt x="6719" y="5623"/>
                    <a:pt x="6963" y="5789"/>
                    <a:pt x="6976" y="6120"/>
                  </a:cubicBezTo>
                  <a:lnTo>
                    <a:pt x="6976" y="6809"/>
                  </a:lnTo>
                  <a:lnTo>
                    <a:pt x="10234" y="6809"/>
                  </a:lnTo>
                  <a:lnTo>
                    <a:pt x="10234" y="6120"/>
                  </a:lnTo>
                  <a:cubicBezTo>
                    <a:pt x="10247" y="5788"/>
                    <a:pt x="10489" y="5623"/>
                    <a:pt x="10732" y="5623"/>
                  </a:cubicBezTo>
                  <a:cubicBezTo>
                    <a:pt x="10975" y="5623"/>
                    <a:pt x="11219" y="5789"/>
                    <a:pt x="11232" y="6120"/>
                  </a:cubicBezTo>
                  <a:lnTo>
                    <a:pt x="11232" y="8640"/>
                  </a:lnTo>
                  <a:lnTo>
                    <a:pt x="13860" y="8640"/>
                  </a:lnTo>
                  <a:cubicBezTo>
                    <a:pt x="16841" y="8574"/>
                    <a:pt x="17341" y="4412"/>
                    <a:pt x="14462" y="3655"/>
                  </a:cubicBezTo>
                  <a:cubicBezTo>
                    <a:pt x="14043" y="3553"/>
                    <a:pt x="13734" y="3218"/>
                    <a:pt x="13671" y="2799"/>
                  </a:cubicBezTo>
                  <a:cubicBezTo>
                    <a:pt x="13404" y="1024"/>
                    <a:pt x="11911" y="0"/>
                    <a:pt x="1039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6"/>
            <p:cNvSpPr/>
            <p:nvPr/>
          </p:nvSpPr>
          <p:spPr>
            <a:xfrm>
              <a:off x="4875647" y="1792795"/>
              <a:ext cx="142530" cy="174230"/>
            </a:xfrm>
            <a:custGeom>
              <a:rect b="b" l="l" r="r" t="t"/>
              <a:pathLst>
                <a:path extrusionOk="0" h="6425" w="5256">
                  <a:moveTo>
                    <a:pt x="4260" y="1827"/>
                  </a:moveTo>
                  <a:lnTo>
                    <a:pt x="4260" y="2610"/>
                  </a:lnTo>
                  <a:lnTo>
                    <a:pt x="1004" y="2610"/>
                  </a:lnTo>
                  <a:lnTo>
                    <a:pt x="1004" y="1827"/>
                  </a:lnTo>
                  <a:close/>
                  <a:moveTo>
                    <a:pt x="4260" y="3610"/>
                  </a:moveTo>
                  <a:lnTo>
                    <a:pt x="4260" y="4401"/>
                  </a:lnTo>
                  <a:lnTo>
                    <a:pt x="1004" y="4401"/>
                  </a:lnTo>
                  <a:lnTo>
                    <a:pt x="1004" y="3610"/>
                  </a:lnTo>
                  <a:close/>
                  <a:moveTo>
                    <a:pt x="1004" y="1"/>
                  </a:moveTo>
                  <a:lnTo>
                    <a:pt x="1004" y="826"/>
                  </a:lnTo>
                  <a:lnTo>
                    <a:pt x="1030" y="829"/>
                  </a:lnTo>
                  <a:lnTo>
                    <a:pt x="1" y="829"/>
                  </a:lnTo>
                  <a:lnTo>
                    <a:pt x="1" y="5929"/>
                  </a:lnTo>
                  <a:cubicBezTo>
                    <a:pt x="14" y="6260"/>
                    <a:pt x="256" y="6425"/>
                    <a:pt x="499" y="6425"/>
                  </a:cubicBezTo>
                  <a:cubicBezTo>
                    <a:pt x="742" y="6425"/>
                    <a:pt x="986" y="6259"/>
                    <a:pt x="999" y="5929"/>
                  </a:cubicBezTo>
                  <a:lnTo>
                    <a:pt x="999" y="5405"/>
                  </a:lnTo>
                  <a:lnTo>
                    <a:pt x="4257" y="5405"/>
                  </a:lnTo>
                  <a:lnTo>
                    <a:pt x="4257" y="5929"/>
                  </a:lnTo>
                  <a:cubicBezTo>
                    <a:pt x="4270" y="6260"/>
                    <a:pt x="4513" y="6425"/>
                    <a:pt x="4756" y="6425"/>
                  </a:cubicBezTo>
                  <a:cubicBezTo>
                    <a:pt x="4999" y="6425"/>
                    <a:pt x="5242" y="6259"/>
                    <a:pt x="5255" y="5929"/>
                  </a:cubicBezTo>
                  <a:lnTo>
                    <a:pt x="5255" y="834"/>
                  </a:lnTo>
                  <a:lnTo>
                    <a:pt x="4257" y="834"/>
                  </a:lnTo>
                  <a:lnTo>
                    <a:pt x="4257"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90" name="Google Shape;790;p66"/>
          <p:cNvSpPr/>
          <p:nvPr/>
        </p:nvSpPr>
        <p:spPr>
          <a:xfrm>
            <a:off x="671225" y="4286377"/>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04</a:t>
            </a:r>
            <a:endParaRPr b="1" sz="1200">
              <a:solidFill>
                <a:schemeClr val="dk1"/>
              </a:solidFill>
              <a:latin typeface="Khand"/>
              <a:ea typeface="Khand"/>
              <a:cs typeface="Khand"/>
              <a:sym typeface="Khand"/>
            </a:endParaRPr>
          </a:p>
        </p:txBody>
      </p:sp>
      <p:sp>
        <p:nvSpPr>
          <p:cNvPr id="788" name="Google Shape;788;p66"/>
          <p:cNvSpPr/>
          <p:nvPr/>
        </p:nvSpPr>
        <p:spPr>
          <a:xfrm>
            <a:off x="3872600" y="1804452"/>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RCM</a:t>
            </a:r>
            <a:endParaRPr b="1" sz="1200">
              <a:solidFill>
                <a:schemeClr val="dk1"/>
              </a:solidFill>
              <a:latin typeface="Khand"/>
              <a:ea typeface="Khand"/>
              <a:cs typeface="Khand"/>
              <a:sym typeface="Khan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pic>
        <p:nvPicPr>
          <p:cNvPr id="802" name="Google Shape;802;p67"/>
          <p:cNvPicPr preferRelativeResize="0"/>
          <p:nvPr/>
        </p:nvPicPr>
        <p:blipFill>
          <a:blip r:embed="rId3">
            <a:alphaModFix/>
          </a:blip>
          <a:stretch>
            <a:fillRect/>
          </a:stretch>
        </p:blipFill>
        <p:spPr>
          <a:xfrm>
            <a:off x="4660025" y="530900"/>
            <a:ext cx="4716751" cy="4225426"/>
          </a:xfrm>
          <a:prstGeom prst="rect">
            <a:avLst/>
          </a:prstGeom>
          <a:noFill/>
          <a:ln>
            <a:noFill/>
          </a:ln>
        </p:spPr>
      </p:pic>
      <p:sp>
        <p:nvSpPr>
          <p:cNvPr id="803" name="Google Shape;803;p67"/>
          <p:cNvSpPr txBox="1"/>
          <p:nvPr>
            <p:ph idx="1" type="subTitle"/>
          </p:nvPr>
        </p:nvSpPr>
        <p:spPr>
          <a:xfrm>
            <a:off x="720000" y="2691063"/>
            <a:ext cx="3478500" cy="821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a:solidFill>
                  <a:srgbClr val="000000"/>
                </a:solidFill>
              </a:rPr>
              <a:t>Entering the </a:t>
            </a:r>
            <a:r>
              <a:rPr b="1" lang="en">
                <a:solidFill>
                  <a:srgbClr val="000000"/>
                </a:solidFill>
              </a:rPr>
              <a:t>spice products</a:t>
            </a:r>
            <a:r>
              <a:rPr lang="en">
                <a:solidFill>
                  <a:srgbClr val="000000"/>
                </a:solidFill>
              </a:rPr>
              <a:t> into a potential market for businesses</a:t>
            </a:r>
            <a:endParaRPr b="1" sz="1800"/>
          </a:p>
        </p:txBody>
      </p:sp>
      <p:sp>
        <p:nvSpPr>
          <p:cNvPr id="804" name="Google Shape;804;p67"/>
          <p:cNvSpPr txBox="1"/>
          <p:nvPr>
            <p:ph type="title"/>
          </p:nvPr>
        </p:nvSpPr>
        <p:spPr>
          <a:xfrm>
            <a:off x="720000" y="1631338"/>
            <a:ext cx="3478500" cy="113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t>INCREASE THE SCALE OF MARKET ENTRY</a:t>
            </a:r>
            <a:endParaRPr b="1"/>
          </a:p>
        </p:txBody>
      </p:sp>
      <p:cxnSp>
        <p:nvCxnSpPr>
          <p:cNvPr id="805" name="Google Shape;805;p67"/>
          <p:cNvCxnSpPr>
            <a:stCxn id="806" idx="4"/>
            <a:endCxn id="807" idx="0"/>
          </p:cNvCxnSpPr>
          <p:nvPr/>
        </p:nvCxnSpPr>
        <p:spPr>
          <a:xfrm flipH="1" rot="5400000">
            <a:off x="6477550" y="2682175"/>
            <a:ext cx="149400" cy="2085300"/>
          </a:xfrm>
          <a:prstGeom prst="curvedConnector5">
            <a:avLst>
              <a:gd fmla="val -159388" name="adj1"/>
              <a:gd fmla="val 38698" name="adj2"/>
              <a:gd fmla="val 259302" name="adj3"/>
            </a:avLst>
          </a:prstGeom>
          <a:noFill/>
          <a:ln cap="flat" cmpd="sng" w="9525">
            <a:solidFill>
              <a:schemeClr val="dk1"/>
            </a:solidFill>
            <a:prstDash val="solid"/>
            <a:round/>
            <a:headEnd len="med" w="med" type="none"/>
            <a:tailEnd len="med" w="med" type="none"/>
          </a:ln>
        </p:spPr>
      </p:cxnSp>
      <p:sp>
        <p:nvSpPr>
          <p:cNvPr id="806" name="Google Shape;806;p67"/>
          <p:cNvSpPr/>
          <p:nvPr/>
        </p:nvSpPr>
        <p:spPr>
          <a:xfrm>
            <a:off x="7314100" y="3237925"/>
            <a:ext cx="561600" cy="5616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8" name="Google Shape;808;p67"/>
          <p:cNvGrpSpPr/>
          <p:nvPr/>
        </p:nvGrpSpPr>
        <p:grpSpPr>
          <a:xfrm>
            <a:off x="7412211" y="3336732"/>
            <a:ext cx="365386" cy="363996"/>
            <a:chOff x="1745936" y="3996506"/>
            <a:chExt cx="456333" cy="454598"/>
          </a:xfrm>
        </p:grpSpPr>
        <p:sp>
          <p:nvSpPr>
            <p:cNvPr id="809" name="Google Shape;809;p67"/>
            <p:cNvSpPr/>
            <p:nvPr/>
          </p:nvSpPr>
          <p:spPr>
            <a:xfrm>
              <a:off x="1845510" y="4264859"/>
              <a:ext cx="88240" cy="86586"/>
            </a:xfrm>
            <a:custGeom>
              <a:rect b="b" l="l" r="r" t="t"/>
              <a:pathLst>
                <a:path extrusionOk="0" h="3193" w="3254">
                  <a:moveTo>
                    <a:pt x="76" y="1"/>
                  </a:moveTo>
                  <a:cubicBezTo>
                    <a:pt x="51" y="1"/>
                    <a:pt x="26" y="1"/>
                    <a:pt x="1" y="2"/>
                  </a:cubicBezTo>
                  <a:cubicBezTo>
                    <a:pt x="234" y="725"/>
                    <a:pt x="637" y="1409"/>
                    <a:pt x="1214" y="1983"/>
                  </a:cubicBezTo>
                  <a:cubicBezTo>
                    <a:pt x="1790" y="2559"/>
                    <a:pt x="2471" y="2960"/>
                    <a:pt x="3197" y="3193"/>
                  </a:cubicBezTo>
                  <a:cubicBezTo>
                    <a:pt x="3253" y="1696"/>
                    <a:pt x="1584" y="1"/>
                    <a:pt x="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67"/>
            <p:cNvSpPr/>
            <p:nvPr/>
          </p:nvSpPr>
          <p:spPr>
            <a:xfrm>
              <a:off x="2014234" y="4264940"/>
              <a:ext cx="87020" cy="86505"/>
            </a:xfrm>
            <a:custGeom>
              <a:rect b="b" l="l" r="r" t="t"/>
              <a:pathLst>
                <a:path extrusionOk="0" h="3190" w="3209">
                  <a:moveTo>
                    <a:pt x="3143" y="1"/>
                  </a:moveTo>
                  <a:cubicBezTo>
                    <a:pt x="2447" y="1"/>
                    <a:pt x="1662" y="363"/>
                    <a:pt x="1022" y="1002"/>
                  </a:cubicBezTo>
                  <a:cubicBezTo>
                    <a:pt x="364" y="1663"/>
                    <a:pt x="0" y="2472"/>
                    <a:pt x="21" y="3190"/>
                  </a:cubicBezTo>
                  <a:cubicBezTo>
                    <a:pt x="744" y="2957"/>
                    <a:pt x="1425" y="2556"/>
                    <a:pt x="1999" y="1982"/>
                  </a:cubicBezTo>
                  <a:cubicBezTo>
                    <a:pt x="2572" y="1408"/>
                    <a:pt x="2978" y="725"/>
                    <a:pt x="3209" y="2"/>
                  </a:cubicBezTo>
                  <a:cubicBezTo>
                    <a:pt x="3187" y="1"/>
                    <a:pt x="3165" y="1"/>
                    <a:pt x="31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67"/>
            <p:cNvSpPr/>
            <p:nvPr/>
          </p:nvSpPr>
          <p:spPr>
            <a:xfrm>
              <a:off x="1845673" y="4095864"/>
              <a:ext cx="86532" cy="86342"/>
            </a:xfrm>
            <a:custGeom>
              <a:rect b="b" l="l" r="r" t="t"/>
              <a:pathLst>
                <a:path extrusionOk="0" h="3184" w="3191">
                  <a:moveTo>
                    <a:pt x="3178" y="0"/>
                  </a:moveTo>
                  <a:cubicBezTo>
                    <a:pt x="1716" y="451"/>
                    <a:pt x="445" y="1731"/>
                    <a:pt x="0" y="3183"/>
                  </a:cubicBezTo>
                  <a:cubicBezTo>
                    <a:pt x="15" y="3183"/>
                    <a:pt x="30" y="3183"/>
                    <a:pt x="44" y="3183"/>
                  </a:cubicBezTo>
                  <a:cubicBezTo>
                    <a:pt x="744" y="3183"/>
                    <a:pt x="1533" y="2821"/>
                    <a:pt x="2174" y="2177"/>
                  </a:cubicBezTo>
                  <a:cubicBezTo>
                    <a:pt x="2829" y="1522"/>
                    <a:pt x="3191" y="710"/>
                    <a:pt x="31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67"/>
            <p:cNvSpPr/>
            <p:nvPr/>
          </p:nvSpPr>
          <p:spPr>
            <a:xfrm>
              <a:off x="2013040" y="4095701"/>
              <a:ext cx="88078" cy="86396"/>
            </a:xfrm>
            <a:custGeom>
              <a:rect b="b" l="l" r="r" t="t"/>
              <a:pathLst>
                <a:path extrusionOk="0" h="3186" w="3248">
                  <a:moveTo>
                    <a:pt x="68" y="1"/>
                  </a:moveTo>
                  <a:lnTo>
                    <a:pt x="68" y="1"/>
                  </a:lnTo>
                  <a:cubicBezTo>
                    <a:pt x="1" y="1457"/>
                    <a:pt x="1697" y="3185"/>
                    <a:pt x="3161" y="3185"/>
                  </a:cubicBezTo>
                  <a:cubicBezTo>
                    <a:pt x="3190" y="3185"/>
                    <a:pt x="3219" y="3185"/>
                    <a:pt x="3248" y="3183"/>
                  </a:cubicBezTo>
                  <a:cubicBezTo>
                    <a:pt x="2802" y="1732"/>
                    <a:pt x="1532" y="454"/>
                    <a:pt x="6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67"/>
            <p:cNvSpPr/>
            <p:nvPr/>
          </p:nvSpPr>
          <p:spPr>
            <a:xfrm>
              <a:off x="1950156" y="4202408"/>
              <a:ext cx="46615" cy="42493"/>
            </a:xfrm>
            <a:custGeom>
              <a:rect b="b" l="l" r="r" t="t"/>
              <a:pathLst>
                <a:path extrusionOk="0" h="1567" w="1719">
                  <a:moveTo>
                    <a:pt x="857" y="0"/>
                  </a:moveTo>
                  <a:cubicBezTo>
                    <a:pt x="658" y="0"/>
                    <a:pt x="456" y="73"/>
                    <a:pt x="304" y="228"/>
                  </a:cubicBezTo>
                  <a:cubicBezTo>
                    <a:pt x="0" y="532"/>
                    <a:pt x="0" y="1030"/>
                    <a:pt x="304" y="1339"/>
                  </a:cubicBezTo>
                  <a:cubicBezTo>
                    <a:pt x="456" y="1491"/>
                    <a:pt x="656" y="1567"/>
                    <a:pt x="858" y="1567"/>
                  </a:cubicBezTo>
                  <a:cubicBezTo>
                    <a:pt x="1059" y="1567"/>
                    <a:pt x="1260" y="1491"/>
                    <a:pt x="1415" y="1339"/>
                  </a:cubicBezTo>
                  <a:cubicBezTo>
                    <a:pt x="1719" y="1032"/>
                    <a:pt x="1719" y="537"/>
                    <a:pt x="1415" y="228"/>
                  </a:cubicBezTo>
                  <a:cubicBezTo>
                    <a:pt x="1258" y="73"/>
                    <a:pt x="1059" y="0"/>
                    <a:pt x="85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67"/>
            <p:cNvSpPr/>
            <p:nvPr/>
          </p:nvSpPr>
          <p:spPr>
            <a:xfrm>
              <a:off x="1838704" y="4089247"/>
              <a:ext cx="269168" cy="268626"/>
            </a:xfrm>
            <a:custGeom>
              <a:rect b="b" l="l" r="r" t="t"/>
              <a:pathLst>
                <a:path extrusionOk="0" h="9906" w="9926">
                  <a:moveTo>
                    <a:pt x="4965" y="3190"/>
                  </a:moveTo>
                  <a:cubicBezTo>
                    <a:pt x="5417" y="3190"/>
                    <a:pt x="5871" y="3362"/>
                    <a:pt x="6216" y="3707"/>
                  </a:cubicBezTo>
                  <a:cubicBezTo>
                    <a:pt x="6903" y="4396"/>
                    <a:pt x="6903" y="5514"/>
                    <a:pt x="6216" y="6206"/>
                  </a:cubicBezTo>
                  <a:cubicBezTo>
                    <a:pt x="5872" y="6549"/>
                    <a:pt x="5419" y="6721"/>
                    <a:pt x="4966" y="6721"/>
                  </a:cubicBezTo>
                  <a:cubicBezTo>
                    <a:pt x="4513" y="6721"/>
                    <a:pt x="4061" y="6549"/>
                    <a:pt x="3717" y="6206"/>
                  </a:cubicBezTo>
                  <a:cubicBezTo>
                    <a:pt x="3029" y="5517"/>
                    <a:pt x="3029" y="4393"/>
                    <a:pt x="3717" y="3707"/>
                  </a:cubicBezTo>
                  <a:cubicBezTo>
                    <a:pt x="4061" y="3362"/>
                    <a:pt x="4512" y="3190"/>
                    <a:pt x="4965" y="3190"/>
                  </a:cubicBezTo>
                  <a:close/>
                  <a:moveTo>
                    <a:pt x="4960" y="0"/>
                  </a:moveTo>
                  <a:cubicBezTo>
                    <a:pt x="4772" y="0"/>
                    <a:pt x="4584" y="11"/>
                    <a:pt x="4401" y="32"/>
                  </a:cubicBezTo>
                  <a:cubicBezTo>
                    <a:pt x="4584" y="1716"/>
                    <a:pt x="3049" y="3717"/>
                    <a:pt x="1352" y="4231"/>
                  </a:cubicBezTo>
                  <a:cubicBezTo>
                    <a:pt x="990" y="4348"/>
                    <a:pt x="643" y="4408"/>
                    <a:pt x="288" y="4408"/>
                  </a:cubicBezTo>
                  <a:cubicBezTo>
                    <a:pt x="207" y="4408"/>
                    <a:pt x="125" y="4405"/>
                    <a:pt x="42" y="4398"/>
                  </a:cubicBezTo>
                  <a:cubicBezTo>
                    <a:pt x="0" y="4765"/>
                    <a:pt x="0" y="5137"/>
                    <a:pt x="42" y="5504"/>
                  </a:cubicBezTo>
                  <a:cubicBezTo>
                    <a:pt x="137" y="5494"/>
                    <a:pt x="232" y="5489"/>
                    <a:pt x="327" y="5489"/>
                  </a:cubicBezTo>
                  <a:cubicBezTo>
                    <a:pt x="2433" y="5489"/>
                    <a:pt x="4630" y="7788"/>
                    <a:pt x="4417" y="9876"/>
                  </a:cubicBezTo>
                  <a:cubicBezTo>
                    <a:pt x="4600" y="9895"/>
                    <a:pt x="4785" y="9905"/>
                    <a:pt x="4969" y="9905"/>
                  </a:cubicBezTo>
                  <a:cubicBezTo>
                    <a:pt x="5153" y="9905"/>
                    <a:pt x="5336" y="9895"/>
                    <a:pt x="5517" y="9876"/>
                  </a:cubicBezTo>
                  <a:cubicBezTo>
                    <a:pt x="5431" y="8844"/>
                    <a:pt x="5897" y="7686"/>
                    <a:pt x="6798" y="6787"/>
                  </a:cubicBezTo>
                  <a:cubicBezTo>
                    <a:pt x="7319" y="6269"/>
                    <a:pt x="7932" y="5881"/>
                    <a:pt x="8566" y="5671"/>
                  </a:cubicBezTo>
                  <a:cubicBezTo>
                    <a:pt x="8922" y="5555"/>
                    <a:pt x="9280" y="5494"/>
                    <a:pt x="9623" y="5494"/>
                  </a:cubicBezTo>
                  <a:cubicBezTo>
                    <a:pt x="9711" y="5494"/>
                    <a:pt x="9798" y="5498"/>
                    <a:pt x="9884" y="5506"/>
                  </a:cubicBezTo>
                  <a:cubicBezTo>
                    <a:pt x="9925" y="5137"/>
                    <a:pt x="9923" y="4765"/>
                    <a:pt x="9884" y="4393"/>
                  </a:cubicBezTo>
                  <a:cubicBezTo>
                    <a:pt x="9808" y="4401"/>
                    <a:pt x="9729" y="4404"/>
                    <a:pt x="9648" y="4404"/>
                  </a:cubicBezTo>
                  <a:cubicBezTo>
                    <a:pt x="8681" y="4404"/>
                    <a:pt x="7633" y="3943"/>
                    <a:pt x="6806" y="3115"/>
                  </a:cubicBezTo>
                  <a:cubicBezTo>
                    <a:pt x="6284" y="2594"/>
                    <a:pt x="5897" y="1981"/>
                    <a:pt x="5687" y="1347"/>
                  </a:cubicBezTo>
                  <a:cubicBezTo>
                    <a:pt x="5541" y="899"/>
                    <a:pt x="5486" y="456"/>
                    <a:pt x="5522" y="32"/>
                  </a:cubicBezTo>
                  <a:cubicBezTo>
                    <a:pt x="5336" y="11"/>
                    <a:pt x="5148" y="0"/>
                    <a:pt x="496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67"/>
            <p:cNvSpPr/>
            <p:nvPr/>
          </p:nvSpPr>
          <p:spPr>
            <a:xfrm>
              <a:off x="1745936" y="3996506"/>
              <a:ext cx="456333" cy="454598"/>
            </a:xfrm>
            <a:custGeom>
              <a:rect b="b" l="l" r="r" t="t"/>
              <a:pathLst>
                <a:path extrusionOk="0" h="16764" w="16828">
                  <a:moveTo>
                    <a:pt x="8442" y="2446"/>
                  </a:moveTo>
                  <a:cubicBezTo>
                    <a:pt x="9917" y="2446"/>
                    <a:pt x="11410" y="2991"/>
                    <a:pt x="12589" y="4180"/>
                  </a:cubicBezTo>
                  <a:cubicBezTo>
                    <a:pt x="13417" y="5008"/>
                    <a:pt x="13949" y="6019"/>
                    <a:pt x="14185" y="7085"/>
                  </a:cubicBezTo>
                  <a:cubicBezTo>
                    <a:pt x="14187" y="7090"/>
                    <a:pt x="14187" y="7098"/>
                    <a:pt x="14190" y="7101"/>
                  </a:cubicBezTo>
                  <a:cubicBezTo>
                    <a:pt x="14200" y="7137"/>
                    <a:pt x="14208" y="7169"/>
                    <a:pt x="14211" y="7205"/>
                  </a:cubicBezTo>
                  <a:cubicBezTo>
                    <a:pt x="14580" y="9084"/>
                    <a:pt x="14041" y="11114"/>
                    <a:pt x="12587" y="12573"/>
                  </a:cubicBezTo>
                  <a:cubicBezTo>
                    <a:pt x="11428" y="13723"/>
                    <a:pt x="9930" y="14307"/>
                    <a:pt x="8398" y="14307"/>
                  </a:cubicBezTo>
                  <a:cubicBezTo>
                    <a:pt x="8005" y="14307"/>
                    <a:pt x="7609" y="14268"/>
                    <a:pt x="7217" y="14191"/>
                  </a:cubicBezTo>
                  <a:cubicBezTo>
                    <a:pt x="7186" y="14189"/>
                    <a:pt x="7154" y="14184"/>
                    <a:pt x="7125" y="14173"/>
                  </a:cubicBezTo>
                  <a:lnTo>
                    <a:pt x="7123" y="14173"/>
                  </a:lnTo>
                  <a:cubicBezTo>
                    <a:pt x="4951" y="13757"/>
                    <a:pt x="3010" y="11816"/>
                    <a:pt x="2594" y="9644"/>
                  </a:cubicBezTo>
                  <a:lnTo>
                    <a:pt x="2594" y="9642"/>
                  </a:lnTo>
                  <a:cubicBezTo>
                    <a:pt x="2583" y="9613"/>
                    <a:pt x="2581" y="9581"/>
                    <a:pt x="2578" y="9552"/>
                  </a:cubicBezTo>
                  <a:cubicBezTo>
                    <a:pt x="2421" y="8775"/>
                    <a:pt x="2421" y="7970"/>
                    <a:pt x="2581" y="7192"/>
                  </a:cubicBezTo>
                  <a:cubicBezTo>
                    <a:pt x="2583" y="7164"/>
                    <a:pt x="2591" y="7132"/>
                    <a:pt x="2599" y="7101"/>
                  </a:cubicBezTo>
                  <a:lnTo>
                    <a:pt x="2599" y="7098"/>
                  </a:lnTo>
                  <a:cubicBezTo>
                    <a:pt x="3226" y="4187"/>
                    <a:pt x="5805" y="2446"/>
                    <a:pt x="8442" y="2446"/>
                  </a:cubicBezTo>
                  <a:close/>
                  <a:moveTo>
                    <a:pt x="8390" y="1"/>
                  </a:moveTo>
                  <a:cubicBezTo>
                    <a:pt x="7789" y="1"/>
                    <a:pt x="7188" y="61"/>
                    <a:pt x="6604" y="180"/>
                  </a:cubicBezTo>
                  <a:cubicBezTo>
                    <a:pt x="6405" y="222"/>
                    <a:pt x="6250" y="382"/>
                    <a:pt x="6219" y="581"/>
                  </a:cubicBezTo>
                  <a:lnTo>
                    <a:pt x="6088" y="1403"/>
                  </a:lnTo>
                  <a:cubicBezTo>
                    <a:pt x="6075" y="1479"/>
                    <a:pt x="6023" y="1542"/>
                    <a:pt x="5949" y="1568"/>
                  </a:cubicBezTo>
                  <a:cubicBezTo>
                    <a:pt x="5716" y="1650"/>
                    <a:pt x="5488" y="1744"/>
                    <a:pt x="5266" y="1851"/>
                  </a:cubicBezTo>
                  <a:cubicBezTo>
                    <a:pt x="5237" y="1866"/>
                    <a:pt x="5205" y="1873"/>
                    <a:pt x="5174" y="1873"/>
                  </a:cubicBezTo>
                  <a:cubicBezTo>
                    <a:pt x="5131" y="1873"/>
                    <a:pt x="5089" y="1860"/>
                    <a:pt x="5056" y="1836"/>
                  </a:cubicBezTo>
                  <a:lnTo>
                    <a:pt x="4378" y="1354"/>
                  </a:lnTo>
                  <a:cubicBezTo>
                    <a:pt x="4292" y="1293"/>
                    <a:pt x="4192" y="1263"/>
                    <a:pt x="4093" y="1263"/>
                  </a:cubicBezTo>
                  <a:cubicBezTo>
                    <a:pt x="3998" y="1263"/>
                    <a:pt x="3903" y="1291"/>
                    <a:pt x="3820" y="1346"/>
                  </a:cubicBezTo>
                  <a:cubicBezTo>
                    <a:pt x="3332" y="1668"/>
                    <a:pt x="2874" y="2043"/>
                    <a:pt x="2455" y="2462"/>
                  </a:cubicBezTo>
                  <a:cubicBezTo>
                    <a:pt x="2070" y="2847"/>
                    <a:pt x="1719" y="3271"/>
                    <a:pt x="1410" y="3719"/>
                  </a:cubicBezTo>
                  <a:cubicBezTo>
                    <a:pt x="1245" y="3960"/>
                    <a:pt x="1250" y="4282"/>
                    <a:pt x="1423" y="4521"/>
                  </a:cubicBezTo>
                  <a:lnTo>
                    <a:pt x="1824" y="5073"/>
                  </a:lnTo>
                  <a:cubicBezTo>
                    <a:pt x="1871" y="5136"/>
                    <a:pt x="1876" y="5217"/>
                    <a:pt x="1842" y="5288"/>
                  </a:cubicBezTo>
                  <a:cubicBezTo>
                    <a:pt x="1737" y="5511"/>
                    <a:pt x="1643" y="5739"/>
                    <a:pt x="1562" y="5974"/>
                  </a:cubicBezTo>
                  <a:cubicBezTo>
                    <a:pt x="1535" y="6048"/>
                    <a:pt x="1478" y="6100"/>
                    <a:pt x="1402" y="6113"/>
                  </a:cubicBezTo>
                  <a:lnTo>
                    <a:pt x="577" y="6249"/>
                  </a:lnTo>
                  <a:cubicBezTo>
                    <a:pt x="375" y="6283"/>
                    <a:pt x="215" y="6435"/>
                    <a:pt x="176" y="6637"/>
                  </a:cubicBezTo>
                  <a:cubicBezTo>
                    <a:pt x="58" y="7208"/>
                    <a:pt x="0" y="7797"/>
                    <a:pt x="0" y="8392"/>
                  </a:cubicBezTo>
                  <a:cubicBezTo>
                    <a:pt x="0" y="8937"/>
                    <a:pt x="48" y="9484"/>
                    <a:pt x="150" y="10016"/>
                  </a:cubicBezTo>
                  <a:cubicBezTo>
                    <a:pt x="205" y="10304"/>
                    <a:pt x="435" y="10527"/>
                    <a:pt x="726" y="10571"/>
                  </a:cubicBezTo>
                  <a:lnTo>
                    <a:pt x="1407" y="10679"/>
                  </a:lnTo>
                  <a:cubicBezTo>
                    <a:pt x="1483" y="10692"/>
                    <a:pt x="1546" y="10744"/>
                    <a:pt x="1567" y="10815"/>
                  </a:cubicBezTo>
                  <a:cubicBezTo>
                    <a:pt x="1651" y="11046"/>
                    <a:pt x="1745" y="11273"/>
                    <a:pt x="1850" y="11496"/>
                  </a:cubicBezTo>
                  <a:cubicBezTo>
                    <a:pt x="1881" y="11564"/>
                    <a:pt x="1876" y="11643"/>
                    <a:pt x="1834" y="11706"/>
                  </a:cubicBezTo>
                  <a:lnTo>
                    <a:pt x="1431" y="12271"/>
                  </a:lnTo>
                  <a:cubicBezTo>
                    <a:pt x="1260" y="12510"/>
                    <a:pt x="1258" y="12827"/>
                    <a:pt x="1420" y="13070"/>
                  </a:cubicBezTo>
                  <a:cubicBezTo>
                    <a:pt x="2059" y="14000"/>
                    <a:pt x="2890" y="14817"/>
                    <a:pt x="3833" y="15438"/>
                  </a:cubicBezTo>
                  <a:cubicBezTo>
                    <a:pt x="3915" y="15491"/>
                    <a:pt x="4009" y="15518"/>
                    <a:pt x="4104" y="15518"/>
                  </a:cubicBezTo>
                  <a:cubicBezTo>
                    <a:pt x="4205" y="15518"/>
                    <a:pt x="4307" y="15487"/>
                    <a:pt x="4393" y="15425"/>
                  </a:cubicBezTo>
                  <a:lnTo>
                    <a:pt x="5064" y="14935"/>
                  </a:lnTo>
                  <a:cubicBezTo>
                    <a:pt x="5100" y="14909"/>
                    <a:pt x="5143" y="14896"/>
                    <a:pt x="5187" y="14896"/>
                  </a:cubicBezTo>
                  <a:cubicBezTo>
                    <a:pt x="5218" y="14896"/>
                    <a:pt x="5249" y="14903"/>
                    <a:pt x="5279" y="14917"/>
                  </a:cubicBezTo>
                  <a:cubicBezTo>
                    <a:pt x="5504" y="15024"/>
                    <a:pt x="5732" y="15119"/>
                    <a:pt x="5968" y="15203"/>
                  </a:cubicBezTo>
                  <a:cubicBezTo>
                    <a:pt x="6041" y="15229"/>
                    <a:pt x="6093" y="15286"/>
                    <a:pt x="6106" y="15362"/>
                  </a:cubicBezTo>
                  <a:lnTo>
                    <a:pt x="6222" y="16046"/>
                  </a:lnTo>
                  <a:cubicBezTo>
                    <a:pt x="6269" y="16334"/>
                    <a:pt x="6491" y="16565"/>
                    <a:pt x="6780" y="16617"/>
                  </a:cubicBezTo>
                  <a:cubicBezTo>
                    <a:pt x="7309" y="16714"/>
                    <a:pt x="7848" y="16764"/>
                    <a:pt x="8385" y="16764"/>
                  </a:cubicBezTo>
                  <a:cubicBezTo>
                    <a:pt x="8933" y="16764"/>
                    <a:pt x="9478" y="16714"/>
                    <a:pt x="10009" y="16612"/>
                  </a:cubicBezTo>
                  <a:cubicBezTo>
                    <a:pt x="10297" y="16557"/>
                    <a:pt x="10520" y="16329"/>
                    <a:pt x="10565" y="16036"/>
                  </a:cubicBezTo>
                  <a:lnTo>
                    <a:pt x="10675" y="15354"/>
                  </a:lnTo>
                  <a:cubicBezTo>
                    <a:pt x="10688" y="15281"/>
                    <a:pt x="10740" y="15218"/>
                    <a:pt x="10811" y="15192"/>
                  </a:cubicBezTo>
                  <a:cubicBezTo>
                    <a:pt x="11044" y="15111"/>
                    <a:pt x="11272" y="15014"/>
                    <a:pt x="11495" y="14907"/>
                  </a:cubicBezTo>
                  <a:cubicBezTo>
                    <a:pt x="11525" y="14893"/>
                    <a:pt x="11557" y="14886"/>
                    <a:pt x="11589" y="14886"/>
                  </a:cubicBezTo>
                  <a:cubicBezTo>
                    <a:pt x="11631" y="14886"/>
                    <a:pt x="11671" y="14898"/>
                    <a:pt x="11704" y="14922"/>
                  </a:cubicBezTo>
                  <a:lnTo>
                    <a:pt x="12390" y="15412"/>
                  </a:lnTo>
                  <a:cubicBezTo>
                    <a:pt x="12475" y="15472"/>
                    <a:pt x="12574" y="15503"/>
                    <a:pt x="12673" y="15503"/>
                  </a:cubicBezTo>
                  <a:cubicBezTo>
                    <a:pt x="12767" y="15503"/>
                    <a:pt x="12862" y="15475"/>
                    <a:pt x="12946" y="15420"/>
                  </a:cubicBezTo>
                  <a:cubicBezTo>
                    <a:pt x="13433" y="15098"/>
                    <a:pt x="13891" y="14723"/>
                    <a:pt x="14310" y="14304"/>
                  </a:cubicBezTo>
                  <a:cubicBezTo>
                    <a:pt x="14698" y="13919"/>
                    <a:pt x="15049" y="13495"/>
                    <a:pt x="15356" y="13047"/>
                  </a:cubicBezTo>
                  <a:cubicBezTo>
                    <a:pt x="15523" y="12806"/>
                    <a:pt x="15515" y="12484"/>
                    <a:pt x="15342" y="12245"/>
                  </a:cubicBezTo>
                  <a:lnTo>
                    <a:pt x="14936" y="11682"/>
                  </a:lnTo>
                  <a:cubicBezTo>
                    <a:pt x="14892" y="11619"/>
                    <a:pt x="14884" y="11541"/>
                    <a:pt x="14918" y="11472"/>
                  </a:cubicBezTo>
                  <a:cubicBezTo>
                    <a:pt x="15023" y="11250"/>
                    <a:pt x="15117" y="11019"/>
                    <a:pt x="15198" y="10789"/>
                  </a:cubicBezTo>
                  <a:cubicBezTo>
                    <a:pt x="15225" y="10715"/>
                    <a:pt x="15285" y="10663"/>
                    <a:pt x="15358" y="10650"/>
                  </a:cubicBezTo>
                  <a:lnTo>
                    <a:pt x="16183" y="10514"/>
                  </a:lnTo>
                  <a:cubicBezTo>
                    <a:pt x="16385" y="10480"/>
                    <a:pt x="16545" y="10325"/>
                    <a:pt x="16584" y="10126"/>
                  </a:cubicBezTo>
                  <a:cubicBezTo>
                    <a:pt x="16820" y="9023"/>
                    <a:pt x="16828" y="7858"/>
                    <a:pt x="16621" y="6747"/>
                  </a:cubicBezTo>
                  <a:cubicBezTo>
                    <a:pt x="16566" y="6459"/>
                    <a:pt x="16335" y="6236"/>
                    <a:pt x="16044" y="6192"/>
                  </a:cubicBezTo>
                  <a:lnTo>
                    <a:pt x="15363" y="6082"/>
                  </a:lnTo>
                  <a:cubicBezTo>
                    <a:pt x="15287" y="6069"/>
                    <a:pt x="15225" y="6016"/>
                    <a:pt x="15198" y="5946"/>
                  </a:cubicBezTo>
                  <a:cubicBezTo>
                    <a:pt x="15115" y="5710"/>
                    <a:pt x="15020" y="5477"/>
                    <a:pt x="14910" y="5254"/>
                  </a:cubicBezTo>
                  <a:cubicBezTo>
                    <a:pt x="14879" y="5186"/>
                    <a:pt x="14884" y="5102"/>
                    <a:pt x="14929" y="5044"/>
                  </a:cubicBezTo>
                  <a:lnTo>
                    <a:pt x="15327" y="4481"/>
                  </a:lnTo>
                  <a:cubicBezTo>
                    <a:pt x="15497" y="4243"/>
                    <a:pt x="15500" y="3926"/>
                    <a:pt x="15337" y="3682"/>
                  </a:cubicBezTo>
                  <a:cubicBezTo>
                    <a:pt x="15033" y="3240"/>
                    <a:pt x="14685" y="2826"/>
                    <a:pt x="14305" y="2446"/>
                  </a:cubicBezTo>
                  <a:cubicBezTo>
                    <a:pt x="13883" y="2022"/>
                    <a:pt x="13417" y="1642"/>
                    <a:pt x="12925" y="1320"/>
                  </a:cubicBezTo>
                  <a:cubicBezTo>
                    <a:pt x="12842" y="1265"/>
                    <a:pt x="12748" y="1238"/>
                    <a:pt x="12653" y="1238"/>
                  </a:cubicBezTo>
                  <a:cubicBezTo>
                    <a:pt x="12552" y="1238"/>
                    <a:pt x="12451" y="1269"/>
                    <a:pt x="12364" y="1333"/>
                  </a:cubicBezTo>
                  <a:lnTo>
                    <a:pt x="11686" y="1823"/>
                  </a:lnTo>
                  <a:cubicBezTo>
                    <a:pt x="11649" y="1850"/>
                    <a:pt x="11607" y="1863"/>
                    <a:pt x="11565" y="1863"/>
                  </a:cubicBezTo>
                  <a:cubicBezTo>
                    <a:pt x="11535" y="1863"/>
                    <a:pt x="11505" y="1857"/>
                    <a:pt x="11476" y="1844"/>
                  </a:cubicBezTo>
                  <a:cubicBezTo>
                    <a:pt x="11254" y="1739"/>
                    <a:pt x="11028" y="1642"/>
                    <a:pt x="10795" y="1561"/>
                  </a:cubicBezTo>
                  <a:cubicBezTo>
                    <a:pt x="10724" y="1534"/>
                    <a:pt x="10672" y="1477"/>
                    <a:pt x="10659" y="1401"/>
                  </a:cubicBezTo>
                  <a:lnTo>
                    <a:pt x="10520" y="576"/>
                  </a:lnTo>
                  <a:cubicBezTo>
                    <a:pt x="10489" y="377"/>
                    <a:pt x="10334" y="214"/>
                    <a:pt x="10135" y="175"/>
                  </a:cubicBezTo>
                  <a:cubicBezTo>
                    <a:pt x="9565" y="58"/>
                    <a:pt x="8978" y="1"/>
                    <a:pt x="839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7" name="Google Shape;807;p67"/>
          <p:cNvSpPr/>
          <p:nvPr/>
        </p:nvSpPr>
        <p:spPr>
          <a:xfrm>
            <a:off x="4757550" y="3650252"/>
            <a:ext cx="1504200" cy="321000"/>
          </a:xfrm>
          <a:prstGeom prst="ellipse">
            <a:avLst/>
          </a:prstGeom>
          <a:solidFill>
            <a:schemeClr val="lt2"/>
          </a:solid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sz="1200">
                <a:latin typeface="Khand"/>
                <a:ea typeface="Khand"/>
                <a:cs typeface="Khand"/>
                <a:sym typeface="Khand"/>
              </a:rPr>
              <a:t>SOUTH KOREA</a:t>
            </a:r>
            <a:endParaRPr sz="1200">
              <a:latin typeface="Khand"/>
              <a:ea typeface="Khand"/>
              <a:cs typeface="Khand"/>
              <a:sym typeface="Khan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9" name="Shape 819"/>
        <p:cNvGrpSpPr/>
        <p:nvPr/>
      </p:nvGrpSpPr>
      <p:grpSpPr>
        <a:xfrm>
          <a:off x="0" y="0"/>
          <a:ext cx="0" cy="0"/>
          <a:chOff x="0" y="0"/>
          <a:chExt cx="0" cy="0"/>
        </a:xfrm>
      </p:grpSpPr>
      <p:pic>
        <p:nvPicPr>
          <p:cNvPr id="820" name="Google Shape;820;p68"/>
          <p:cNvPicPr preferRelativeResize="0"/>
          <p:nvPr/>
        </p:nvPicPr>
        <p:blipFill>
          <a:blip r:embed="rId3">
            <a:alphaModFix/>
          </a:blip>
          <a:stretch>
            <a:fillRect/>
          </a:stretch>
        </p:blipFill>
        <p:spPr>
          <a:xfrm>
            <a:off x="253238" y="306925"/>
            <a:ext cx="8637524" cy="4529650"/>
          </a:xfrm>
          <a:prstGeom prst="rect">
            <a:avLst/>
          </a:prstGeom>
          <a:noFill/>
          <a:ln>
            <a:noFill/>
          </a:ln>
        </p:spPr>
      </p:pic>
      <p:pic>
        <p:nvPicPr>
          <p:cNvPr id="821" name="Google Shape;821;p68"/>
          <p:cNvPicPr preferRelativeResize="0"/>
          <p:nvPr/>
        </p:nvPicPr>
        <p:blipFill>
          <a:blip r:embed="rId4">
            <a:alphaModFix/>
          </a:blip>
          <a:stretch>
            <a:fillRect/>
          </a:stretch>
        </p:blipFill>
        <p:spPr>
          <a:xfrm>
            <a:off x="392250" y="450300"/>
            <a:ext cx="4871174" cy="364050"/>
          </a:xfrm>
          <a:prstGeom prst="rect">
            <a:avLst/>
          </a:prstGeom>
          <a:noFill/>
          <a:ln>
            <a:noFill/>
          </a:ln>
        </p:spPr>
      </p:pic>
      <p:sp>
        <p:nvSpPr>
          <p:cNvPr id="822" name="Google Shape;822;p68"/>
          <p:cNvSpPr/>
          <p:nvPr/>
        </p:nvSpPr>
        <p:spPr>
          <a:xfrm>
            <a:off x="294650" y="695275"/>
            <a:ext cx="7090500" cy="731400"/>
          </a:xfrm>
          <a:prstGeom prst="rect">
            <a:avLst/>
          </a:prstGeom>
          <a:solidFill>
            <a:srgbClr val="F2F2F2">
              <a:alpha val="0"/>
            </a:srgbClr>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None/>
            </a:pPr>
            <a:r>
              <a:rPr i="1" lang="en" sz="1200">
                <a:highlight>
                  <a:schemeClr val="accent1"/>
                </a:highlight>
                <a:latin typeface="Red Hat Text"/>
                <a:ea typeface="Red Hat Text"/>
                <a:cs typeface="Red Hat Text"/>
                <a:sym typeface="Red Hat Text"/>
              </a:rPr>
              <a:t>When Korea decided to sign the </a:t>
            </a:r>
            <a:r>
              <a:rPr b="1" i="1" lang="en" sz="1200">
                <a:highlight>
                  <a:schemeClr val="accent1"/>
                </a:highlight>
                <a:latin typeface="Red Hat Text"/>
                <a:ea typeface="Red Hat Text"/>
                <a:cs typeface="Red Hat Text"/>
                <a:sym typeface="Red Hat Text"/>
              </a:rPr>
              <a:t>CPTPP trade agreement</a:t>
            </a:r>
            <a:r>
              <a:rPr i="1" lang="en" sz="1200">
                <a:highlight>
                  <a:schemeClr val="accent1"/>
                </a:highlight>
                <a:latin typeface="Red Hat Text"/>
                <a:ea typeface="Red Hat Text"/>
                <a:cs typeface="Red Hat Text"/>
                <a:sym typeface="Red Hat Text"/>
              </a:rPr>
              <a:t>, it created greater opportunities than ever for Vietnamese businesses that want to expand their business scale.</a:t>
            </a:r>
            <a:endParaRPr i="1" sz="1300">
              <a:latin typeface="Red Hat Text"/>
              <a:ea typeface="Red Hat Text"/>
              <a:cs typeface="Red Hat Text"/>
              <a:sym typeface="Red Hat Text"/>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69"/>
          <p:cNvSpPr txBox="1"/>
          <p:nvPr>
            <p:ph type="title"/>
          </p:nvPr>
        </p:nvSpPr>
        <p:spPr>
          <a:xfrm>
            <a:off x="1170450" y="936750"/>
            <a:ext cx="6803100" cy="3270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t>LOCALIZATION</a:t>
            </a:r>
            <a:endParaRPr b="1"/>
          </a:p>
        </p:txBody>
      </p:sp>
      <p:sp>
        <p:nvSpPr>
          <p:cNvPr id="828" name="Google Shape;828;p69"/>
          <p:cNvSpPr txBox="1"/>
          <p:nvPr>
            <p:ph idx="4294967295" type="subTitle"/>
          </p:nvPr>
        </p:nvSpPr>
        <p:spPr>
          <a:xfrm rot="152">
            <a:off x="1170451" y="3194650"/>
            <a:ext cx="6803100" cy="458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500">
                <a:solidFill>
                  <a:srgbClr val="000000"/>
                </a:solidFill>
              </a:rPr>
              <a:t>With this strategic direction, Masan has to  improve products, add new unique flavors, and upgrade packaging designs to suit Korean needs. </a:t>
            </a:r>
            <a:endParaRPr sz="1500"/>
          </a:p>
        </p:txBody>
      </p:sp>
      <p:sp>
        <p:nvSpPr>
          <p:cNvPr id="829" name="Google Shape;829;p69"/>
          <p:cNvSpPr txBox="1"/>
          <p:nvPr>
            <p:ph type="title"/>
          </p:nvPr>
        </p:nvSpPr>
        <p:spPr>
          <a:xfrm rot="-455">
            <a:off x="1170525" y="1339351"/>
            <a:ext cx="6803100" cy="55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t>
            </a:r>
            <a:r>
              <a:rPr lang="en" sz="3000"/>
              <a:t>INTERNATIONAL STRATEGIC DIRECTION</a:t>
            </a:r>
            <a:endParaRPr b="1" sz="3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70"/>
          <p:cNvSpPr txBox="1"/>
          <p:nvPr/>
        </p:nvSpPr>
        <p:spPr>
          <a:xfrm>
            <a:off x="593400" y="230075"/>
            <a:ext cx="7957200" cy="87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500">
              <a:solidFill>
                <a:schemeClr val="dk1"/>
              </a:solidFill>
              <a:latin typeface="Red Hat Text"/>
              <a:ea typeface="Red Hat Text"/>
              <a:cs typeface="Red Hat Text"/>
              <a:sym typeface="Red Hat Text"/>
            </a:endParaRPr>
          </a:p>
          <a:p>
            <a:pPr indent="0" lvl="0" marL="0" rtl="0" algn="just">
              <a:lnSpc>
                <a:spcPct val="115000"/>
              </a:lnSpc>
              <a:spcBef>
                <a:spcPts val="0"/>
              </a:spcBef>
              <a:spcAft>
                <a:spcPts val="0"/>
              </a:spcAft>
              <a:buNone/>
            </a:pPr>
            <a:r>
              <a:rPr lang="en" sz="1500">
                <a:latin typeface="Red Hat Text"/>
                <a:ea typeface="Red Hat Text"/>
                <a:cs typeface="Red Hat Text"/>
                <a:sym typeface="Red Hat Text"/>
              </a:rPr>
              <a:t>Recently, Masan Consumer has accelerated its </a:t>
            </a:r>
            <a:r>
              <a:rPr b="1" lang="en" sz="1500">
                <a:latin typeface="Red Hat Text"/>
                <a:ea typeface="Red Hat Text"/>
                <a:cs typeface="Red Hat Text"/>
                <a:sym typeface="Red Hat Text"/>
              </a:rPr>
              <a:t>'Go Global' </a:t>
            </a:r>
            <a:r>
              <a:rPr lang="en" sz="1500">
                <a:latin typeface="Red Hat Text"/>
                <a:ea typeface="Red Hat Text"/>
                <a:cs typeface="Red Hat Text"/>
                <a:sym typeface="Red Hat Text"/>
              </a:rPr>
              <a:t>strategy when officially introducing the </a:t>
            </a:r>
            <a:r>
              <a:rPr b="1" lang="en" sz="1500">
                <a:latin typeface="Red Hat Text"/>
                <a:ea typeface="Red Hat Text"/>
                <a:cs typeface="Red Hat Text"/>
                <a:sym typeface="Red Hat Text"/>
              </a:rPr>
              <a:t>Chin-su Pho </a:t>
            </a:r>
            <a:r>
              <a:rPr lang="en" sz="1500">
                <a:latin typeface="Red Hat Text"/>
                <a:ea typeface="Red Hat Text"/>
                <a:cs typeface="Red Hat Text"/>
                <a:sym typeface="Red Hat Text"/>
              </a:rPr>
              <a:t>and </a:t>
            </a:r>
            <a:r>
              <a:rPr b="1" lang="en" sz="1500">
                <a:latin typeface="Red Hat Text"/>
                <a:ea typeface="Red Hat Text"/>
                <a:cs typeface="Red Hat Text"/>
                <a:sym typeface="Red Hat Text"/>
              </a:rPr>
              <a:t>Spice Collection </a:t>
            </a:r>
            <a:r>
              <a:rPr lang="en" sz="1500">
                <a:latin typeface="Red Hat Text"/>
                <a:ea typeface="Red Hat Text"/>
                <a:cs typeface="Red Hat Text"/>
                <a:sym typeface="Red Hat Text"/>
              </a:rPr>
              <a:t>at the</a:t>
            </a:r>
            <a:r>
              <a:rPr b="1" lang="en" sz="1500">
                <a:latin typeface="Red Hat Text"/>
                <a:ea typeface="Red Hat Text"/>
                <a:cs typeface="Red Hat Text"/>
                <a:sym typeface="Red Hat Text"/>
              </a:rPr>
              <a:t> Seoul Food 2023</a:t>
            </a:r>
            <a:r>
              <a:rPr lang="en" sz="1500">
                <a:latin typeface="Red Hat Text"/>
                <a:ea typeface="Red Hat Text"/>
                <a:cs typeface="Red Hat Text"/>
                <a:sym typeface="Red Hat Text"/>
              </a:rPr>
              <a:t> event.</a:t>
            </a:r>
            <a:endParaRPr sz="1500">
              <a:solidFill>
                <a:schemeClr val="dk1"/>
              </a:solidFill>
              <a:latin typeface="Red Hat Text"/>
              <a:ea typeface="Red Hat Text"/>
              <a:cs typeface="Red Hat Text"/>
              <a:sym typeface="Red Hat Text"/>
            </a:endParaRPr>
          </a:p>
        </p:txBody>
      </p:sp>
      <p:pic>
        <p:nvPicPr>
          <p:cNvPr id="835" name="Google Shape;835;p70"/>
          <p:cNvPicPr preferRelativeResize="0"/>
          <p:nvPr/>
        </p:nvPicPr>
        <p:blipFill rotWithShape="1">
          <a:blip r:embed="rId3">
            <a:alphaModFix/>
          </a:blip>
          <a:srcRect b="0" l="0" r="0" t="16387"/>
          <a:stretch/>
        </p:blipFill>
        <p:spPr>
          <a:xfrm>
            <a:off x="6052200" y="3064163"/>
            <a:ext cx="2498400" cy="1638000"/>
          </a:xfrm>
          <a:prstGeom prst="roundRect">
            <a:avLst>
              <a:gd fmla="val 16667" name="adj"/>
            </a:avLst>
          </a:prstGeom>
          <a:noFill/>
          <a:ln>
            <a:noFill/>
          </a:ln>
          <a:effectLst>
            <a:outerShdw blurRad="100013" rotWithShape="0" algn="bl" dir="1800000" dist="57150">
              <a:srgbClr val="000000">
                <a:alpha val="18000"/>
              </a:srgbClr>
            </a:outerShdw>
          </a:effectLst>
        </p:spPr>
      </p:pic>
      <p:pic>
        <p:nvPicPr>
          <p:cNvPr id="836" name="Google Shape;836;p70"/>
          <p:cNvPicPr preferRelativeResize="0"/>
          <p:nvPr/>
        </p:nvPicPr>
        <p:blipFill>
          <a:blip r:embed="rId4">
            <a:alphaModFix/>
          </a:blip>
          <a:stretch>
            <a:fillRect/>
          </a:stretch>
        </p:blipFill>
        <p:spPr>
          <a:xfrm>
            <a:off x="6266650" y="1266731"/>
            <a:ext cx="1956600" cy="1638000"/>
          </a:xfrm>
          <a:prstGeom prst="roundRect">
            <a:avLst>
              <a:gd fmla="val 16667" name="adj"/>
            </a:avLst>
          </a:prstGeom>
          <a:noFill/>
          <a:ln>
            <a:noFill/>
          </a:ln>
          <a:effectLst>
            <a:outerShdw blurRad="100013" rotWithShape="0" algn="bl" dir="1800000" dist="57150">
              <a:srgbClr val="000000">
                <a:alpha val="18000"/>
              </a:srgbClr>
            </a:outerShdw>
          </a:effectLst>
        </p:spPr>
      </p:pic>
      <p:pic>
        <p:nvPicPr>
          <p:cNvPr id="837" name="Google Shape;837;p70"/>
          <p:cNvPicPr preferRelativeResize="0"/>
          <p:nvPr/>
        </p:nvPicPr>
        <p:blipFill>
          <a:blip r:embed="rId5">
            <a:alphaModFix/>
          </a:blip>
          <a:stretch>
            <a:fillRect/>
          </a:stretch>
        </p:blipFill>
        <p:spPr>
          <a:xfrm>
            <a:off x="593401" y="1266725"/>
            <a:ext cx="5221800" cy="3480300"/>
          </a:xfrm>
          <a:prstGeom prst="roundRect">
            <a:avLst>
              <a:gd fmla="val 7621" name="adj"/>
            </a:avLst>
          </a:prstGeom>
          <a:noFill/>
          <a:ln>
            <a:noFill/>
          </a:ln>
          <a:effectLst>
            <a:outerShdw blurRad="100013" rotWithShape="0" algn="bl" dir="1800000" dist="57150">
              <a:srgbClr val="000000">
                <a:alpha val="18000"/>
              </a:srgbClr>
            </a:outerShdw>
          </a:effectLst>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71"/>
          <p:cNvSpPr txBox="1"/>
          <p:nvPr>
            <p:ph idx="19"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PRICING </a:t>
            </a:r>
            <a:r>
              <a:rPr lang="en"/>
              <a:t>STRATEGY</a:t>
            </a:r>
            <a:endParaRPr/>
          </a:p>
        </p:txBody>
      </p:sp>
      <p:sp>
        <p:nvSpPr>
          <p:cNvPr id="843" name="Google Shape;843;p71"/>
          <p:cNvSpPr txBox="1"/>
          <p:nvPr>
            <p:ph idx="1" type="subTitle"/>
          </p:nvPr>
        </p:nvSpPr>
        <p:spPr>
          <a:xfrm>
            <a:off x="596400" y="1626900"/>
            <a:ext cx="5551500" cy="788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solidFill>
                  <a:srgbClr val="212121"/>
                </a:solidFill>
              </a:rPr>
              <a:t>This is an opportunity for Masan to implement </a:t>
            </a:r>
            <a:r>
              <a:rPr b="1" lang="en" sz="1500">
                <a:solidFill>
                  <a:srgbClr val="212121"/>
                </a:solidFill>
              </a:rPr>
              <a:t>a low-cost strategy </a:t>
            </a:r>
            <a:r>
              <a:rPr lang="en" sz="1500">
                <a:solidFill>
                  <a:srgbClr val="212121"/>
                </a:solidFill>
              </a:rPr>
              <a:t>in the context that the Korean Won has been priced down since 2022 as well as the impact of the Russia - Ukraine war. As a result, the price of Korean essential goods increased. Masan is confident that it can produce products with </a:t>
            </a:r>
            <a:r>
              <a:rPr b="1" lang="en" sz="1500">
                <a:solidFill>
                  <a:srgbClr val="212121"/>
                </a:solidFill>
              </a:rPr>
              <a:t>similar quality but  at lower prices</a:t>
            </a:r>
            <a:r>
              <a:rPr lang="en" sz="1500">
                <a:solidFill>
                  <a:srgbClr val="212121"/>
                </a:solidFill>
              </a:rPr>
              <a:t> than any competitors in the same segment. With strong resources in the financial, supply chain and factories system in VietNam, Masan can maximize the scale production in order to take advantage of </a:t>
            </a:r>
            <a:r>
              <a:rPr b="1" lang="en" sz="1500">
                <a:solidFill>
                  <a:srgbClr val="212121"/>
                </a:solidFill>
              </a:rPr>
              <a:t>economies of scale</a:t>
            </a:r>
            <a:r>
              <a:rPr lang="en" sz="1500">
                <a:solidFill>
                  <a:srgbClr val="212121"/>
                </a:solidFill>
              </a:rPr>
              <a:t> to reduce costs. Thereby creating a big competitive advantage over competitors and increasing the revenue. </a:t>
            </a:r>
            <a:endParaRPr sz="1500">
              <a:solidFill>
                <a:srgbClr val="212121"/>
              </a:solidFill>
            </a:endParaRPr>
          </a:p>
          <a:p>
            <a:pPr indent="0" lvl="0" marL="0" rtl="0" algn="ctr">
              <a:spcBef>
                <a:spcPts val="0"/>
              </a:spcBef>
              <a:spcAft>
                <a:spcPts val="0"/>
              </a:spcAft>
              <a:buNone/>
            </a:pPr>
            <a:r>
              <a:t/>
            </a:r>
            <a:endParaRPr b="1">
              <a:solidFill>
                <a:srgbClr val="212121"/>
              </a:solidFill>
            </a:endParaRPr>
          </a:p>
        </p:txBody>
      </p:sp>
      <p:sp>
        <p:nvSpPr>
          <p:cNvPr id="844" name="Google Shape;844;p71"/>
          <p:cNvSpPr txBox="1"/>
          <p:nvPr>
            <p:ph idx="2" type="title"/>
          </p:nvPr>
        </p:nvSpPr>
        <p:spPr>
          <a:xfrm>
            <a:off x="596400" y="1167000"/>
            <a:ext cx="2323200" cy="53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THE EARLY STAGE</a:t>
            </a:r>
            <a:endParaRPr/>
          </a:p>
        </p:txBody>
      </p:sp>
      <p:pic>
        <p:nvPicPr>
          <p:cNvPr id="845" name="Google Shape;845;p71"/>
          <p:cNvPicPr preferRelativeResize="0"/>
          <p:nvPr/>
        </p:nvPicPr>
        <p:blipFill>
          <a:blip r:embed="rId3">
            <a:alphaModFix/>
          </a:blip>
          <a:stretch>
            <a:fillRect/>
          </a:stretch>
        </p:blipFill>
        <p:spPr>
          <a:xfrm>
            <a:off x="6277850" y="1703100"/>
            <a:ext cx="2146200" cy="1207200"/>
          </a:xfrm>
          <a:prstGeom prst="roundRect">
            <a:avLst>
              <a:gd fmla="val 16667" name="adj"/>
            </a:avLst>
          </a:prstGeom>
          <a:noFill/>
          <a:ln>
            <a:noFill/>
          </a:ln>
          <a:effectLst>
            <a:outerShdw blurRad="100013" rotWithShape="0" algn="bl" dir="1560000" dist="57150">
              <a:srgbClr val="000000">
                <a:alpha val="17000"/>
              </a:srgbClr>
            </a:outerShdw>
          </a:effectLst>
        </p:spPr>
      </p:pic>
      <p:pic>
        <p:nvPicPr>
          <p:cNvPr id="846" name="Google Shape;846;p71"/>
          <p:cNvPicPr preferRelativeResize="0"/>
          <p:nvPr/>
        </p:nvPicPr>
        <p:blipFill>
          <a:blip r:embed="rId4">
            <a:alphaModFix/>
          </a:blip>
          <a:stretch>
            <a:fillRect/>
          </a:stretch>
        </p:blipFill>
        <p:spPr>
          <a:xfrm>
            <a:off x="6277849" y="3117358"/>
            <a:ext cx="2146200" cy="1429800"/>
          </a:xfrm>
          <a:prstGeom prst="roundRect">
            <a:avLst>
              <a:gd fmla="val 16667" name="adj"/>
            </a:avLst>
          </a:prstGeom>
          <a:noFill/>
          <a:ln>
            <a:noFill/>
          </a:ln>
          <a:effectLst>
            <a:outerShdw blurRad="100013" rotWithShape="0" algn="bl" dir="1560000" dist="57150">
              <a:srgbClr val="000000">
                <a:alpha val="17000"/>
              </a:srgbClr>
            </a:outerShdw>
          </a:effectLst>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0" name="Shape 850"/>
        <p:cNvGrpSpPr/>
        <p:nvPr/>
      </p:nvGrpSpPr>
      <p:grpSpPr>
        <a:xfrm>
          <a:off x="0" y="0"/>
          <a:ext cx="0" cy="0"/>
          <a:chOff x="0" y="0"/>
          <a:chExt cx="0" cy="0"/>
        </a:xfrm>
      </p:grpSpPr>
      <p:sp>
        <p:nvSpPr>
          <p:cNvPr id="851" name="Google Shape;851;p72"/>
          <p:cNvSpPr txBox="1"/>
          <p:nvPr>
            <p:ph idx="19"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PRICING </a:t>
            </a:r>
            <a:r>
              <a:rPr lang="en"/>
              <a:t>STRATEGY</a:t>
            </a:r>
            <a:endParaRPr/>
          </a:p>
        </p:txBody>
      </p:sp>
      <p:sp>
        <p:nvSpPr>
          <p:cNvPr id="852" name="Google Shape;852;p72"/>
          <p:cNvSpPr txBox="1"/>
          <p:nvPr>
            <p:ph idx="1" type="subTitle"/>
          </p:nvPr>
        </p:nvSpPr>
        <p:spPr>
          <a:xfrm>
            <a:off x="596400" y="1626900"/>
            <a:ext cx="7827600" cy="7884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solidFill>
                  <a:srgbClr val="212121"/>
                </a:solidFill>
              </a:rPr>
              <a:t>Slowly increase product prices to match product quality, goals and competitive position. Because Korean people have strict requirements for quality as well as lack sympathy for products with prices that are too low; After successfully penetrating at a low price, Masan needs to use </a:t>
            </a:r>
            <a:r>
              <a:rPr b="1" lang="en" sz="1500">
                <a:solidFill>
                  <a:srgbClr val="212121"/>
                </a:solidFill>
              </a:rPr>
              <a:t>the market price method</a:t>
            </a:r>
            <a:r>
              <a:rPr lang="en" sz="1500">
                <a:solidFill>
                  <a:srgbClr val="212121"/>
                </a:solidFill>
              </a:rPr>
              <a:t> to raise prices reasonably, to increase profits, and at the same time confirm product quality in the market.</a:t>
            </a:r>
            <a:r>
              <a:rPr lang="en" sz="1500">
                <a:solidFill>
                  <a:srgbClr val="212121"/>
                </a:solidFill>
              </a:rPr>
              <a:t> </a:t>
            </a:r>
            <a:endParaRPr sz="1500">
              <a:solidFill>
                <a:srgbClr val="212121"/>
              </a:solidFill>
            </a:endParaRPr>
          </a:p>
          <a:p>
            <a:pPr indent="0" lvl="0" marL="0" rtl="0" algn="ctr">
              <a:spcBef>
                <a:spcPts val="0"/>
              </a:spcBef>
              <a:spcAft>
                <a:spcPts val="0"/>
              </a:spcAft>
              <a:buNone/>
            </a:pPr>
            <a:r>
              <a:t/>
            </a:r>
            <a:endParaRPr b="1"/>
          </a:p>
        </p:txBody>
      </p:sp>
      <p:sp>
        <p:nvSpPr>
          <p:cNvPr id="853" name="Google Shape;853;p72"/>
          <p:cNvSpPr txBox="1"/>
          <p:nvPr>
            <p:ph idx="2" type="title"/>
          </p:nvPr>
        </p:nvSpPr>
        <p:spPr>
          <a:xfrm>
            <a:off x="596400" y="1167000"/>
            <a:ext cx="2323200" cy="53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 THE </a:t>
            </a:r>
            <a:r>
              <a:rPr lang="en"/>
              <a:t>LATER </a:t>
            </a:r>
            <a:r>
              <a:rPr lang="en"/>
              <a:t>STAGE</a:t>
            </a:r>
            <a:endParaRPr/>
          </a:p>
        </p:txBody>
      </p:sp>
      <p:sp>
        <p:nvSpPr>
          <p:cNvPr id="854" name="Google Shape;854;p72"/>
          <p:cNvSpPr/>
          <p:nvPr/>
        </p:nvSpPr>
        <p:spPr>
          <a:xfrm>
            <a:off x="7755600" y="4026434"/>
            <a:ext cx="668400" cy="668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b="1" sz="1300">
              <a:solidFill>
                <a:schemeClr val="dk1"/>
              </a:solidFill>
              <a:latin typeface="Khand"/>
              <a:ea typeface="Khand"/>
              <a:cs typeface="Khand"/>
              <a:sym typeface="Khand"/>
            </a:endParaRPr>
          </a:p>
        </p:txBody>
      </p:sp>
      <p:grpSp>
        <p:nvGrpSpPr>
          <p:cNvPr id="855" name="Google Shape;855;p72"/>
          <p:cNvGrpSpPr/>
          <p:nvPr/>
        </p:nvGrpSpPr>
        <p:grpSpPr>
          <a:xfrm>
            <a:off x="7905225" y="4178183"/>
            <a:ext cx="369152" cy="364881"/>
            <a:chOff x="4715980" y="3996615"/>
            <a:chExt cx="459316" cy="454001"/>
          </a:xfrm>
        </p:grpSpPr>
        <p:sp>
          <p:nvSpPr>
            <p:cNvPr id="856" name="Google Shape;856;p72"/>
            <p:cNvSpPr/>
            <p:nvPr/>
          </p:nvSpPr>
          <p:spPr>
            <a:xfrm>
              <a:off x="4773713" y="4036043"/>
              <a:ext cx="271799" cy="271853"/>
            </a:xfrm>
            <a:custGeom>
              <a:rect b="b" l="l" r="r" t="t"/>
              <a:pathLst>
                <a:path extrusionOk="0" h="10025" w="10023">
                  <a:moveTo>
                    <a:pt x="5819" y="2722"/>
                  </a:moveTo>
                  <a:cubicBezTo>
                    <a:pt x="6102" y="2722"/>
                    <a:pt x="6329" y="2950"/>
                    <a:pt x="6329" y="3233"/>
                  </a:cubicBezTo>
                  <a:cubicBezTo>
                    <a:pt x="6329" y="3516"/>
                    <a:pt x="6102" y="3744"/>
                    <a:pt x="5819" y="3744"/>
                  </a:cubicBezTo>
                  <a:cubicBezTo>
                    <a:pt x="5292" y="3744"/>
                    <a:pt x="4842" y="4061"/>
                    <a:pt x="4640" y="4516"/>
                  </a:cubicBezTo>
                  <a:lnTo>
                    <a:pt x="5819" y="4516"/>
                  </a:lnTo>
                  <a:cubicBezTo>
                    <a:pt x="6494" y="4543"/>
                    <a:pt x="6494" y="5509"/>
                    <a:pt x="5819" y="5535"/>
                  </a:cubicBezTo>
                  <a:lnTo>
                    <a:pt x="4640" y="5535"/>
                  </a:lnTo>
                  <a:cubicBezTo>
                    <a:pt x="4836" y="5991"/>
                    <a:pt x="5292" y="6308"/>
                    <a:pt x="5819" y="6308"/>
                  </a:cubicBezTo>
                  <a:cubicBezTo>
                    <a:pt x="6102" y="6308"/>
                    <a:pt x="6329" y="6536"/>
                    <a:pt x="6329" y="6819"/>
                  </a:cubicBezTo>
                  <a:cubicBezTo>
                    <a:pt x="6329" y="7099"/>
                    <a:pt x="6102" y="7330"/>
                    <a:pt x="5819" y="7330"/>
                  </a:cubicBezTo>
                  <a:cubicBezTo>
                    <a:pt x="4726" y="7330"/>
                    <a:pt x="3807" y="6562"/>
                    <a:pt x="3574" y="5535"/>
                  </a:cubicBezTo>
                  <a:lnTo>
                    <a:pt x="3390" y="5535"/>
                  </a:lnTo>
                  <a:cubicBezTo>
                    <a:pt x="2712" y="5509"/>
                    <a:pt x="2715" y="4543"/>
                    <a:pt x="3390" y="4516"/>
                  </a:cubicBezTo>
                  <a:lnTo>
                    <a:pt x="3574" y="4516"/>
                  </a:lnTo>
                  <a:cubicBezTo>
                    <a:pt x="3807" y="3492"/>
                    <a:pt x="4724" y="2722"/>
                    <a:pt x="5819" y="2722"/>
                  </a:cubicBezTo>
                  <a:close/>
                  <a:moveTo>
                    <a:pt x="4504" y="0"/>
                  </a:moveTo>
                  <a:cubicBezTo>
                    <a:pt x="2131" y="241"/>
                    <a:pt x="239" y="2130"/>
                    <a:pt x="1" y="4503"/>
                  </a:cubicBezTo>
                  <a:lnTo>
                    <a:pt x="761" y="4503"/>
                  </a:lnTo>
                  <a:cubicBezTo>
                    <a:pt x="1436" y="4529"/>
                    <a:pt x="1436" y="5496"/>
                    <a:pt x="761" y="5522"/>
                  </a:cubicBezTo>
                  <a:lnTo>
                    <a:pt x="1" y="5522"/>
                  </a:lnTo>
                  <a:cubicBezTo>
                    <a:pt x="239" y="7895"/>
                    <a:pt x="2131" y="9784"/>
                    <a:pt x="4504" y="10025"/>
                  </a:cubicBezTo>
                  <a:lnTo>
                    <a:pt x="4504" y="9265"/>
                  </a:lnTo>
                  <a:cubicBezTo>
                    <a:pt x="4517" y="8927"/>
                    <a:pt x="4765" y="8758"/>
                    <a:pt x="5013" y="8758"/>
                  </a:cubicBezTo>
                  <a:cubicBezTo>
                    <a:pt x="5261" y="8758"/>
                    <a:pt x="5510" y="8927"/>
                    <a:pt x="5523" y="9265"/>
                  </a:cubicBezTo>
                  <a:lnTo>
                    <a:pt x="5523" y="10025"/>
                  </a:lnTo>
                  <a:cubicBezTo>
                    <a:pt x="7896" y="9784"/>
                    <a:pt x="9784" y="7895"/>
                    <a:pt x="10023" y="5522"/>
                  </a:cubicBezTo>
                  <a:lnTo>
                    <a:pt x="9263" y="5522"/>
                  </a:lnTo>
                  <a:cubicBezTo>
                    <a:pt x="8590" y="5496"/>
                    <a:pt x="8590" y="4529"/>
                    <a:pt x="9263" y="4503"/>
                  </a:cubicBezTo>
                  <a:lnTo>
                    <a:pt x="10023" y="4503"/>
                  </a:lnTo>
                  <a:cubicBezTo>
                    <a:pt x="9784" y="2130"/>
                    <a:pt x="7896" y="241"/>
                    <a:pt x="5523" y="0"/>
                  </a:cubicBezTo>
                  <a:lnTo>
                    <a:pt x="5523" y="760"/>
                  </a:lnTo>
                  <a:cubicBezTo>
                    <a:pt x="5510" y="1098"/>
                    <a:pt x="5261" y="1267"/>
                    <a:pt x="5013" y="1267"/>
                  </a:cubicBezTo>
                  <a:cubicBezTo>
                    <a:pt x="4765" y="1267"/>
                    <a:pt x="4517" y="1098"/>
                    <a:pt x="4504" y="760"/>
                  </a:cubicBezTo>
                  <a:lnTo>
                    <a:pt x="450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72"/>
            <p:cNvSpPr/>
            <p:nvPr/>
          </p:nvSpPr>
          <p:spPr>
            <a:xfrm>
              <a:off x="4715980" y="3996615"/>
              <a:ext cx="459316" cy="454001"/>
            </a:xfrm>
            <a:custGeom>
              <a:rect b="b" l="l" r="r" t="t"/>
              <a:pathLst>
                <a:path extrusionOk="0" h="16742" w="16938">
                  <a:moveTo>
                    <a:pt x="492" y="0"/>
                  </a:moveTo>
                  <a:cubicBezTo>
                    <a:pt x="254" y="0"/>
                    <a:pt x="16" y="162"/>
                    <a:pt x="0" y="491"/>
                  </a:cubicBezTo>
                  <a:lnTo>
                    <a:pt x="0" y="16252"/>
                  </a:lnTo>
                  <a:cubicBezTo>
                    <a:pt x="0" y="16524"/>
                    <a:pt x="220" y="16741"/>
                    <a:pt x="493" y="16741"/>
                  </a:cubicBezTo>
                  <a:lnTo>
                    <a:pt x="16277" y="16741"/>
                  </a:lnTo>
                  <a:cubicBezTo>
                    <a:pt x="16927" y="16720"/>
                    <a:pt x="16938" y="15791"/>
                    <a:pt x="16277" y="15759"/>
                  </a:cubicBezTo>
                  <a:lnTo>
                    <a:pt x="983" y="15759"/>
                  </a:lnTo>
                  <a:lnTo>
                    <a:pt x="983" y="14656"/>
                  </a:lnTo>
                  <a:lnTo>
                    <a:pt x="6824" y="14656"/>
                  </a:lnTo>
                  <a:cubicBezTo>
                    <a:pt x="11473" y="14656"/>
                    <a:pt x="15319" y="11018"/>
                    <a:pt x="15573" y="6376"/>
                  </a:cubicBezTo>
                  <a:lnTo>
                    <a:pt x="15701" y="4071"/>
                  </a:lnTo>
                  <a:lnTo>
                    <a:pt x="15898" y="4294"/>
                  </a:lnTo>
                  <a:cubicBezTo>
                    <a:pt x="15997" y="4401"/>
                    <a:pt x="16131" y="4459"/>
                    <a:pt x="16264" y="4459"/>
                  </a:cubicBezTo>
                  <a:cubicBezTo>
                    <a:pt x="16382" y="4459"/>
                    <a:pt x="16497" y="4414"/>
                    <a:pt x="16592" y="4333"/>
                  </a:cubicBezTo>
                  <a:cubicBezTo>
                    <a:pt x="16796" y="4152"/>
                    <a:pt x="16812" y="3843"/>
                    <a:pt x="16631" y="3639"/>
                  </a:cubicBezTo>
                  <a:lnTo>
                    <a:pt x="15644" y="2534"/>
                  </a:lnTo>
                  <a:cubicBezTo>
                    <a:pt x="15552" y="2430"/>
                    <a:pt x="15412" y="2369"/>
                    <a:pt x="15270" y="2369"/>
                  </a:cubicBezTo>
                  <a:cubicBezTo>
                    <a:pt x="15155" y="2369"/>
                    <a:pt x="15040" y="2409"/>
                    <a:pt x="14949" y="2497"/>
                  </a:cubicBezTo>
                  <a:lnTo>
                    <a:pt x="13896" y="3432"/>
                  </a:lnTo>
                  <a:cubicBezTo>
                    <a:pt x="13530" y="3788"/>
                    <a:pt x="13833" y="4292"/>
                    <a:pt x="14223" y="4292"/>
                  </a:cubicBezTo>
                  <a:cubicBezTo>
                    <a:pt x="14330" y="4292"/>
                    <a:pt x="14443" y="4255"/>
                    <a:pt x="14551" y="4166"/>
                  </a:cubicBezTo>
                  <a:lnTo>
                    <a:pt x="14721" y="4016"/>
                  </a:lnTo>
                  <a:lnTo>
                    <a:pt x="14596" y="6324"/>
                  </a:lnTo>
                  <a:cubicBezTo>
                    <a:pt x="14368" y="10447"/>
                    <a:pt x="10955" y="13679"/>
                    <a:pt x="6824" y="13679"/>
                  </a:cubicBezTo>
                  <a:lnTo>
                    <a:pt x="983" y="13679"/>
                  </a:lnTo>
                  <a:lnTo>
                    <a:pt x="983" y="491"/>
                  </a:lnTo>
                  <a:cubicBezTo>
                    <a:pt x="972" y="165"/>
                    <a:pt x="732"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5000">
              <a:srgbClr val="D0D0D0"/>
            </a:gs>
            <a:gs pos="50000">
              <a:schemeClr val="lt2"/>
            </a:gs>
            <a:gs pos="75000">
              <a:schemeClr val="dk2"/>
            </a:gs>
            <a:gs pos="100000">
              <a:schemeClr val="lt2"/>
            </a:gs>
          </a:gsLst>
          <a:lin ang="2700006" scaled="0"/>
        </a:gradFill>
      </p:bgPr>
    </p:bg>
    <p:spTree>
      <p:nvGrpSpPr>
        <p:cNvPr id="243" name="Shape 243"/>
        <p:cNvGrpSpPr/>
        <p:nvPr/>
      </p:nvGrpSpPr>
      <p:grpSpPr>
        <a:xfrm>
          <a:off x="0" y="0"/>
          <a:ext cx="0" cy="0"/>
          <a:chOff x="0" y="0"/>
          <a:chExt cx="0" cy="0"/>
        </a:xfrm>
      </p:grpSpPr>
      <p:cxnSp>
        <p:nvCxnSpPr>
          <p:cNvPr id="244" name="Google Shape;244;p37"/>
          <p:cNvCxnSpPr>
            <a:stCxn id="245" idx="4"/>
            <a:endCxn id="246" idx="0"/>
          </p:cNvCxnSpPr>
          <p:nvPr/>
        </p:nvCxnSpPr>
        <p:spPr>
          <a:xfrm flipH="1" rot="-5400000">
            <a:off x="7351200" y="1859725"/>
            <a:ext cx="982800" cy="443100"/>
          </a:xfrm>
          <a:prstGeom prst="curvedConnector3">
            <a:avLst>
              <a:gd fmla="val 49999" name="adj1"/>
            </a:avLst>
          </a:prstGeom>
          <a:noFill/>
          <a:ln cap="flat" cmpd="sng" w="9525">
            <a:solidFill>
              <a:schemeClr val="dk1"/>
            </a:solidFill>
            <a:prstDash val="solid"/>
            <a:round/>
            <a:headEnd len="med" w="med" type="none"/>
            <a:tailEnd len="med" w="med" type="none"/>
          </a:ln>
        </p:spPr>
      </p:cxnSp>
      <p:cxnSp>
        <p:nvCxnSpPr>
          <p:cNvPr id="247" name="Google Shape;247;p37"/>
          <p:cNvCxnSpPr>
            <a:stCxn id="246" idx="4"/>
            <a:endCxn id="248" idx="0"/>
          </p:cNvCxnSpPr>
          <p:nvPr/>
        </p:nvCxnSpPr>
        <p:spPr>
          <a:xfrm rot="5400000">
            <a:off x="7287750" y="3226965"/>
            <a:ext cx="1109700" cy="443100"/>
          </a:xfrm>
          <a:prstGeom prst="curvedConnector3">
            <a:avLst>
              <a:gd fmla="val 49995" name="adj1"/>
            </a:avLst>
          </a:prstGeom>
          <a:noFill/>
          <a:ln cap="flat" cmpd="sng" w="9525">
            <a:solidFill>
              <a:schemeClr val="dk1"/>
            </a:solidFill>
            <a:prstDash val="solid"/>
            <a:round/>
            <a:headEnd len="med" w="med" type="none"/>
            <a:tailEnd len="med" w="med" type="none"/>
          </a:ln>
        </p:spPr>
      </p:cxnSp>
      <p:cxnSp>
        <p:nvCxnSpPr>
          <p:cNvPr id="249" name="Google Shape;249;p37"/>
          <p:cNvCxnSpPr>
            <a:stCxn id="250" idx="4"/>
            <a:endCxn id="251" idx="0"/>
          </p:cNvCxnSpPr>
          <p:nvPr/>
        </p:nvCxnSpPr>
        <p:spPr>
          <a:xfrm flipH="1" rot="-5400000">
            <a:off x="752825" y="3219965"/>
            <a:ext cx="1109700" cy="443100"/>
          </a:xfrm>
          <a:prstGeom prst="curvedConnector3">
            <a:avLst>
              <a:gd fmla="val 49995" name="adj1"/>
            </a:avLst>
          </a:prstGeom>
          <a:noFill/>
          <a:ln cap="flat" cmpd="sng" w="9525">
            <a:solidFill>
              <a:schemeClr val="dk1"/>
            </a:solidFill>
            <a:prstDash val="solid"/>
            <a:round/>
            <a:headEnd len="med" w="med" type="none"/>
            <a:tailEnd len="med" w="med" type="none"/>
          </a:ln>
        </p:spPr>
      </p:cxnSp>
      <p:cxnSp>
        <p:nvCxnSpPr>
          <p:cNvPr id="252" name="Google Shape;252;p37"/>
          <p:cNvCxnSpPr>
            <a:stCxn id="253" idx="4"/>
            <a:endCxn id="250" idx="0"/>
          </p:cNvCxnSpPr>
          <p:nvPr/>
        </p:nvCxnSpPr>
        <p:spPr>
          <a:xfrm rot="5400000">
            <a:off x="816375" y="1852725"/>
            <a:ext cx="982800" cy="443100"/>
          </a:xfrm>
          <a:prstGeom prst="curvedConnector3">
            <a:avLst>
              <a:gd fmla="val 49999" name="adj1"/>
            </a:avLst>
          </a:prstGeom>
          <a:noFill/>
          <a:ln cap="flat" cmpd="sng" w="9525">
            <a:solidFill>
              <a:schemeClr val="dk1"/>
            </a:solidFill>
            <a:prstDash val="solid"/>
            <a:round/>
            <a:headEnd len="med" w="med" type="none"/>
            <a:tailEnd len="med" w="med" type="none"/>
          </a:ln>
        </p:spPr>
      </p:cxnSp>
      <p:sp>
        <p:nvSpPr>
          <p:cNvPr id="254" name="Google Shape;254;p37"/>
          <p:cNvSpPr/>
          <p:nvPr/>
        </p:nvSpPr>
        <p:spPr>
          <a:xfrm>
            <a:off x="3023811" y="1028273"/>
            <a:ext cx="3096300" cy="11664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55" name="Google Shape;255;p37"/>
          <p:cNvSpPr txBox="1"/>
          <p:nvPr>
            <p:ph idx="2" type="title"/>
          </p:nvPr>
        </p:nvSpPr>
        <p:spPr>
          <a:xfrm>
            <a:off x="1369275" y="2247325"/>
            <a:ext cx="6405600" cy="1982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INTRODUCTION</a:t>
            </a:r>
            <a:r>
              <a:rPr lang="en"/>
              <a:t> </a:t>
            </a:r>
            <a:endParaRPr/>
          </a:p>
          <a:p>
            <a:pPr indent="0" lvl="0" marL="0" rtl="0" algn="ctr">
              <a:spcBef>
                <a:spcPts val="0"/>
              </a:spcBef>
              <a:spcAft>
                <a:spcPts val="0"/>
              </a:spcAft>
              <a:buNone/>
            </a:pPr>
            <a:r>
              <a:rPr b="1" lang="en"/>
              <a:t>MASAN CONSUMER</a:t>
            </a:r>
            <a:endParaRPr b="1"/>
          </a:p>
        </p:txBody>
      </p:sp>
      <p:sp>
        <p:nvSpPr>
          <p:cNvPr id="256" name="Google Shape;256;p37"/>
          <p:cNvSpPr txBox="1"/>
          <p:nvPr>
            <p:ph type="title"/>
          </p:nvPr>
        </p:nvSpPr>
        <p:spPr>
          <a:xfrm>
            <a:off x="3793550" y="975625"/>
            <a:ext cx="1557000" cy="127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257" name="Google Shape;257;p37"/>
          <p:cNvSpPr txBox="1"/>
          <p:nvPr>
            <p:ph idx="1" type="subTitle"/>
          </p:nvPr>
        </p:nvSpPr>
        <p:spPr>
          <a:xfrm rot="233">
            <a:off x="2360486" y="4145250"/>
            <a:ext cx="44232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Introduction of the focal firm</a:t>
            </a:r>
            <a:endParaRPr/>
          </a:p>
        </p:txBody>
      </p:sp>
      <p:sp>
        <p:nvSpPr>
          <p:cNvPr id="245" name="Google Shape;245;p37"/>
          <p:cNvSpPr/>
          <p:nvPr/>
        </p:nvSpPr>
        <p:spPr>
          <a:xfrm>
            <a:off x="7340250" y="1028275"/>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37"/>
          <p:cNvSpPr/>
          <p:nvPr/>
        </p:nvSpPr>
        <p:spPr>
          <a:xfrm>
            <a:off x="1248525" y="1021275"/>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7"/>
          <p:cNvSpPr/>
          <p:nvPr/>
        </p:nvSpPr>
        <p:spPr>
          <a:xfrm>
            <a:off x="1248525" y="3996250"/>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37"/>
          <p:cNvSpPr/>
          <p:nvPr/>
        </p:nvSpPr>
        <p:spPr>
          <a:xfrm>
            <a:off x="7340250" y="4003250"/>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37"/>
          <p:cNvGrpSpPr/>
          <p:nvPr/>
        </p:nvGrpSpPr>
        <p:grpSpPr>
          <a:xfrm>
            <a:off x="7467039" y="1154953"/>
            <a:ext cx="307963" cy="308089"/>
            <a:chOff x="7686025" y="2133280"/>
            <a:chExt cx="454625" cy="454812"/>
          </a:xfrm>
        </p:grpSpPr>
        <p:sp>
          <p:nvSpPr>
            <p:cNvPr id="259" name="Google Shape;259;p37"/>
            <p:cNvSpPr/>
            <p:nvPr/>
          </p:nvSpPr>
          <p:spPr>
            <a:xfrm>
              <a:off x="7686025" y="2191988"/>
              <a:ext cx="454625" cy="31646"/>
            </a:xfrm>
            <a:custGeom>
              <a:rect b="b" l="l" r="r" t="t"/>
              <a:pathLst>
                <a:path extrusionOk="0" h="1167" w="16765">
                  <a:moveTo>
                    <a:pt x="288" y="1"/>
                  </a:moveTo>
                  <a:cubicBezTo>
                    <a:pt x="131" y="1"/>
                    <a:pt x="0" y="129"/>
                    <a:pt x="0" y="289"/>
                  </a:cubicBezTo>
                  <a:lnTo>
                    <a:pt x="0" y="878"/>
                  </a:lnTo>
                  <a:cubicBezTo>
                    <a:pt x="3" y="1038"/>
                    <a:pt x="131" y="1167"/>
                    <a:pt x="288" y="1167"/>
                  </a:cubicBezTo>
                  <a:lnTo>
                    <a:pt x="16476" y="1167"/>
                  </a:lnTo>
                  <a:cubicBezTo>
                    <a:pt x="16634" y="1167"/>
                    <a:pt x="16764" y="1038"/>
                    <a:pt x="16764" y="878"/>
                  </a:cubicBezTo>
                  <a:lnTo>
                    <a:pt x="16764" y="289"/>
                  </a:lnTo>
                  <a:cubicBezTo>
                    <a:pt x="16764" y="132"/>
                    <a:pt x="16636" y="1"/>
                    <a:pt x="1647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7718701" y="2250236"/>
              <a:ext cx="389272" cy="199910"/>
            </a:xfrm>
            <a:custGeom>
              <a:rect b="b" l="l" r="r" t="t"/>
              <a:pathLst>
                <a:path extrusionOk="0" h="7372" w="14355">
                  <a:moveTo>
                    <a:pt x="4086" y="4700"/>
                  </a:moveTo>
                  <a:cubicBezTo>
                    <a:pt x="4739" y="4726"/>
                    <a:pt x="4739" y="5656"/>
                    <a:pt x="4086" y="5682"/>
                  </a:cubicBezTo>
                  <a:lnTo>
                    <a:pt x="2090" y="5682"/>
                  </a:lnTo>
                  <a:cubicBezTo>
                    <a:pt x="1438" y="5656"/>
                    <a:pt x="1438" y="4726"/>
                    <a:pt x="2090" y="4700"/>
                  </a:cubicBezTo>
                  <a:close/>
                  <a:moveTo>
                    <a:pt x="11899" y="1204"/>
                  </a:moveTo>
                  <a:cubicBezTo>
                    <a:pt x="12138" y="1204"/>
                    <a:pt x="12377" y="1367"/>
                    <a:pt x="12390" y="1693"/>
                  </a:cubicBezTo>
                  <a:lnTo>
                    <a:pt x="12390" y="5190"/>
                  </a:lnTo>
                  <a:cubicBezTo>
                    <a:pt x="12390" y="5462"/>
                    <a:pt x="12170" y="5682"/>
                    <a:pt x="11900" y="5682"/>
                  </a:cubicBezTo>
                  <a:lnTo>
                    <a:pt x="6310" y="5682"/>
                  </a:lnTo>
                  <a:cubicBezTo>
                    <a:pt x="6038" y="5682"/>
                    <a:pt x="5818" y="5462"/>
                    <a:pt x="5818" y="5190"/>
                  </a:cubicBezTo>
                  <a:lnTo>
                    <a:pt x="5818" y="1693"/>
                  </a:lnTo>
                  <a:cubicBezTo>
                    <a:pt x="5831" y="1367"/>
                    <a:pt x="6070" y="1204"/>
                    <a:pt x="6309" y="1204"/>
                  </a:cubicBezTo>
                  <a:cubicBezTo>
                    <a:pt x="6548" y="1204"/>
                    <a:pt x="6787" y="1367"/>
                    <a:pt x="6800" y="1693"/>
                  </a:cubicBezTo>
                  <a:lnTo>
                    <a:pt x="6800" y="4700"/>
                  </a:lnTo>
                  <a:lnTo>
                    <a:pt x="7683" y="4700"/>
                  </a:lnTo>
                  <a:lnTo>
                    <a:pt x="7683" y="3705"/>
                  </a:lnTo>
                  <a:cubicBezTo>
                    <a:pt x="7696" y="3379"/>
                    <a:pt x="7935" y="3216"/>
                    <a:pt x="8174" y="3216"/>
                  </a:cubicBezTo>
                  <a:cubicBezTo>
                    <a:pt x="8413" y="3216"/>
                    <a:pt x="8652" y="3379"/>
                    <a:pt x="8665" y="3705"/>
                  </a:cubicBezTo>
                  <a:lnTo>
                    <a:pt x="8665" y="4700"/>
                  </a:lnTo>
                  <a:lnTo>
                    <a:pt x="9545" y="4700"/>
                  </a:lnTo>
                  <a:lnTo>
                    <a:pt x="9545" y="2709"/>
                  </a:lnTo>
                  <a:cubicBezTo>
                    <a:pt x="9558" y="2383"/>
                    <a:pt x="9797" y="2220"/>
                    <a:pt x="10036" y="2220"/>
                  </a:cubicBezTo>
                  <a:cubicBezTo>
                    <a:pt x="10275" y="2220"/>
                    <a:pt x="10514" y="2383"/>
                    <a:pt x="10528" y="2709"/>
                  </a:cubicBezTo>
                  <a:lnTo>
                    <a:pt x="10528" y="4700"/>
                  </a:lnTo>
                  <a:lnTo>
                    <a:pt x="11408" y="4700"/>
                  </a:lnTo>
                  <a:lnTo>
                    <a:pt x="11408" y="1693"/>
                  </a:lnTo>
                  <a:cubicBezTo>
                    <a:pt x="11421" y="1367"/>
                    <a:pt x="11660" y="1204"/>
                    <a:pt x="11899" y="1204"/>
                  </a:cubicBezTo>
                  <a:close/>
                  <a:moveTo>
                    <a:pt x="0" y="1"/>
                  </a:moveTo>
                  <a:lnTo>
                    <a:pt x="0" y="7071"/>
                  </a:lnTo>
                  <a:cubicBezTo>
                    <a:pt x="0" y="7238"/>
                    <a:pt x="134" y="7372"/>
                    <a:pt x="299" y="7372"/>
                  </a:cubicBezTo>
                  <a:lnTo>
                    <a:pt x="14053" y="7372"/>
                  </a:lnTo>
                  <a:cubicBezTo>
                    <a:pt x="14218" y="7372"/>
                    <a:pt x="14355" y="7238"/>
                    <a:pt x="14355" y="7071"/>
                  </a:cubicBezTo>
                  <a:lnTo>
                    <a:pt x="1435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7"/>
            <p:cNvSpPr/>
            <p:nvPr/>
          </p:nvSpPr>
          <p:spPr>
            <a:xfrm>
              <a:off x="7751947" y="2133280"/>
              <a:ext cx="26657" cy="32188"/>
            </a:xfrm>
            <a:custGeom>
              <a:rect b="b" l="l" r="r" t="t"/>
              <a:pathLst>
                <a:path extrusionOk="0" h="1187" w="983">
                  <a:moveTo>
                    <a:pt x="491" y="0"/>
                  </a:moveTo>
                  <a:cubicBezTo>
                    <a:pt x="252" y="0"/>
                    <a:pt x="13" y="163"/>
                    <a:pt x="0" y="490"/>
                  </a:cubicBezTo>
                  <a:lnTo>
                    <a:pt x="0" y="1186"/>
                  </a:lnTo>
                  <a:lnTo>
                    <a:pt x="982" y="1186"/>
                  </a:lnTo>
                  <a:lnTo>
                    <a:pt x="982" y="490"/>
                  </a:lnTo>
                  <a:cubicBezTo>
                    <a:pt x="969" y="163"/>
                    <a:pt x="730" y="0"/>
                    <a:pt x="4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7"/>
            <p:cNvSpPr/>
            <p:nvPr/>
          </p:nvSpPr>
          <p:spPr>
            <a:xfrm>
              <a:off x="7757343" y="2476774"/>
              <a:ext cx="311987" cy="111317"/>
            </a:xfrm>
            <a:custGeom>
              <a:rect b="b" l="l" r="r" t="t"/>
              <a:pathLst>
                <a:path extrusionOk="0" h="4105" w="11505">
                  <a:moveTo>
                    <a:pt x="1797" y="0"/>
                  </a:moveTo>
                  <a:lnTo>
                    <a:pt x="1656" y="1100"/>
                  </a:lnTo>
                  <a:lnTo>
                    <a:pt x="652" y="1100"/>
                  </a:lnTo>
                  <a:cubicBezTo>
                    <a:pt x="0" y="1127"/>
                    <a:pt x="0" y="2056"/>
                    <a:pt x="652" y="2083"/>
                  </a:cubicBezTo>
                  <a:lnTo>
                    <a:pt x="1530" y="2083"/>
                  </a:lnTo>
                  <a:lnTo>
                    <a:pt x="1339" y="3549"/>
                  </a:lnTo>
                  <a:cubicBezTo>
                    <a:pt x="1302" y="3817"/>
                    <a:pt x="1493" y="4063"/>
                    <a:pt x="1766" y="4100"/>
                  </a:cubicBezTo>
                  <a:cubicBezTo>
                    <a:pt x="1787" y="4103"/>
                    <a:pt x="1809" y="4104"/>
                    <a:pt x="1831" y="4104"/>
                  </a:cubicBezTo>
                  <a:cubicBezTo>
                    <a:pt x="2070" y="4104"/>
                    <a:pt x="2284" y="3922"/>
                    <a:pt x="2316" y="3673"/>
                  </a:cubicBezTo>
                  <a:lnTo>
                    <a:pt x="2520" y="2083"/>
                  </a:lnTo>
                  <a:lnTo>
                    <a:pt x="8982" y="2083"/>
                  </a:lnTo>
                  <a:lnTo>
                    <a:pt x="9184" y="3673"/>
                  </a:lnTo>
                  <a:cubicBezTo>
                    <a:pt x="9215" y="3922"/>
                    <a:pt x="9429" y="4104"/>
                    <a:pt x="9669" y="4104"/>
                  </a:cubicBezTo>
                  <a:cubicBezTo>
                    <a:pt x="9690" y="4104"/>
                    <a:pt x="9712" y="4103"/>
                    <a:pt x="9734" y="4100"/>
                  </a:cubicBezTo>
                  <a:cubicBezTo>
                    <a:pt x="10004" y="4063"/>
                    <a:pt x="10192" y="3817"/>
                    <a:pt x="10161" y="3549"/>
                  </a:cubicBezTo>
                  <a:lnTo>
                    <a:pt x="9972" y="2083"/>
                  </a:lnTo>
                  <a:lnTo>
                    <a:pt x="10860" y="2083"/>
                  </a:lnTo>
                  <a:cubicBezTo>
                    <a:pt x="11505" y="2056"/>
                    <a:pt x="11505" y="1127"/>
                    <a:pt x="10855" y="1100"/>
                  </a:cubicBezTo>
                  <a:lnTo>
                    <a:pt x="9841" y="1100"/>
                  </a:lnTo>
                  <a:lnTo>
                    <a:pt x="9702" y="0"/>
                  </a:lnTo>
                  <a:lnTo>
                    <a:pt x="8712" y="0"/>
                  </a:lnTo>
                  <a:lnTo>
                    <a:pt x="8854" y="1100"/>
                  </a:lnTo>
                  <a:lnTo>
                    <a:pt x="2646" y="1100"/>
                  </a:lnTo>
                  <a:lnTo>
                    <a:pt x="278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37"/>
            <p:cNvSpPr/>
            <p:nvPr/>
          </p:nvSpPr>
          <p:spPr>
            <a:xfrm>
              <a:off x="8048121" y="2133280"/>
              <a:ext cx="26684" cy="32188"/>
            </a:xfrm>
            <a:custGeom>
              <a:rect b="b" l="l" r="r" t="t"/>
              <a:pathLst>
                <a:path extrusionOk="0" h="1187" w="984">
                  <a:moveTo>
                    <a:pt x="492" y="0"/>
                  </a:moveTo>
                  <a:cubicBezTo>
                    <a:pt x="253" y="0"/>
                    <a:pt x="14" y="163"/>
                    <a:pt x="1" y="490"/>
                  </a:cubicBezTo>
                  <a:lnTo>
                    <a:pt x="1" y="1186"/>
                  </a:lnTo>
                  <a:lnTo>
                    <a:pt x="983" y="1186"/>
                  </a:lnTo>
                  <a:lnTo>
                    <a:pt x="983" y="490"/>
                  </a:lnTo>
                  <a:cubicBezTo>
                    <a:pt x="970" y="163"/>
                    <a:pt x="731" y="0"/>
                    <a:pt x="4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4" name="Google Shape;264;p37"/>
          <p:cNvGrpSpPr/>
          <p:nvPr/>
        </p:nvGrpSpPr>
        <p:grpSpPr>
          <a:xfrm>
            <a:off x="1375347" y="4123056"/>
            <a:ext cx="307963" cy="307870"/>
            <a:chOff x="4716116" y="2133469"/>
            <a:chExt cx="454625" cy="454488"/>
          </a:xfrm>
        </p:grpSpPr>
        <p:sp>
          <p:nvSpPr>
            <p:cNvPr id="265" name="Google Shape;265;p37"/>
            <p:cNvSpPr/>
            <p:nvPr/>
          </p:nvSpPr>
          <p:spPr>
            <a:xfrm>
              <a:off x="4803054" y="2394853"/>
              <a:ext cx="65245" cy="32568"/>
            </a:xfrm>
            <a:custGeom>
              <a:rect b="b" l="l" r="r" t="t"/>
              <a:pathLst>
                <a:path extrusionOk="0" h="1201" w="2406">
                  <a:moveTo>
                    <a:pt x="1" y="1"/>
                  </a:moveTo>
                  <a:lnTo>
                    <a:pt x="1" y="1201"/>
                  </a:lnTo>
                  <a:lnTo>
                    <a:pt x="2405" y="1201"/>
                  </a:lnTo>
                  <a:lnTo>
                    <a:pt x="2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37"/>
            <p:cNvSpPr/>
            <p:nvPr/>
          </p:nvSpPr>
          <p:spPr>
            <a:xfrm>
              <a:off x="4803054" y="2334137"/>
              <a:ext cx="65245" cy="32568"/>
            </a:xfrm>
            <a:custGeom>
              <a:rect b="b" l="l" r="r" t="t"/>
              <a:pathLst>
                <a:path extrusionOk="0" h="1201" w="2406">
                  <a:moveTo>
                    <a:pt x="1" y="0"/>
                  </a:moveTo>
                  <a:lnTo>
                    <a:pt x="1" y="1200"/>
                  </a:lnTo>
                  <a:lnTo>
                    <a:pt x="2405" y="1200"/>
                  </a:lnTo>
                  <a:lnTo>
                    <a:pt x="240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37"/>
            <p:cNvSpPr/>
            <p:nvPr/>
          </p:nvSpPr>
          <p:spPr>
            <a:xfrm>
              <a:off x="4803054" y="2455595"/>
              <a:ext cx="65245" cy="32568"/>
            </a:xfrm>
            <a:custGeom>
              <a:rect b="b" l="l" r="r" t="t"/>
              <a:pathLst>
                <a:path extrusionOk="0" h="1201" w="2406">
                  <a:moveTo>
                    <a:pt x="1" y="1"/>
                  </a:moveTo>
                  <a:lnTo>
                    <a:pt x="1" y="1200"/>
                  </a:lnTo>
                  <a:lnTo>
                    <a:pt x="2405" y="1200"/>
                  </a:lnTo>
                  <a:lnTo>
                    <a:pt x="240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37"/>
            <p:cNvSpPr/>
            <p:nvPr/>
          </p:nvSpPr>
          <p:spPr>
            <a:xfrm>
              <a:off x="4965432" y="2304986"/>
              <a:ext cx="25735" cy="19579"/>
            </a:xfrm>
            <a:custGeom>
              <a:rect b="b" l="l" r="r" t="t"/>
              <a:pathLst>
                <a:path extrusionOk="0" h="722" w="949">
                  <a:moveTo>
                    <a:pt x="466" y="0"/>
                  </a:moveTo>
                  <a:cubicBezTo>
                    <a:pt x="393" y="0"/>
                    <a:pt x="323" y="22"/>
                    <a:pt x="263" y="64"/>
                  </a:cubicBezTo>
                  <a:cubicBezTo>
                    <a:pt x="1" y="248"/>
                    <a:pt x="103" y="664"/>
                    <a:pt x="412" y="717"/>
                  </a:cubicBezTo>
                  <a:cubicBezTo>
                    <a:pt x="434" y="720"/>
                    <a:pt x="456" y="722"/>
                    <a:pt x="478" y="722"/>
                  </a:cubicBezTo>
                  <a:cubicBezTo>
                    <a:pt x="552" y="722"/>
                    <a:pt x="624" y="701"/>
                    <a:pt x="684" y="656"/>
                  </a:cubicBezTo>
                  <a:cubicBezTo>
                    <a:pt x="949" y="473"/>
                    <a:pt x="849" y="59"/>
                    <a:pt x="535" y="7"/>
                  </a:cubicBezTo>
                  <a:cubicBezTo>
                    <a:pt x="512" y="2"/>
                    <a:pt x="489" y="0"/>
                    <a:pt x="4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7"/>
            <p:cNvSpPr/>
            <p:nvPr/>
          </p:nvSpPr>
          <p:spPr>
            <a:xfrm>
              <a:off x="4716197" y="2133469"/>
              <a:ext cx="454544" cy="97352"/>
            </a:xfrm>
            <a:custGeom>
              <a:rect b="b" l="l" r="r" t="t"/>
              <a:pathLst>
                <a:path extrusionOk="0" h="3590" w="16762">
                  <a:moveTo>
                    <a:pt x="2093" y="1559"/>
                  </a:moveTo>
                  <a:cubicBezTo>
                    <a:pt x="2384" y="1559"/>
                    <a:pt x="2617" y="1795"/>
                    <a:pt x="2617" y="2083"/>
                  </a:cubicBezTo>
                  <a:cubicBezTo>
                    <a:pt x="2604" y="2433"/>
                    <a:pt x="2349" y="2608"/>
                    <a:pt x="2092" y="2608"/>
                  </a:cubicBezTo>
                  <a:cubicBezTo>
                    <a:pt x="1836" y="2608"/>
                    <a:pt x="1580" y="2433"/>
                    <a:pt x="1564" y="2083"/>
                  </a:cubicBezTo>
                  <a:cubicBezTo>
                    <a:pt x="1569" y="1795"/>
                    <a:pt x="1805" y="1559"/>
                    <a:pt x="2093" y="1559"/>
                  </a:cubicBezTo>
                  <a:close/>
                  <a:moveTo>
                    <a:pt x="4231" y="1559"/>
                  </a:moveTo>
                  <a:cubicBezTo>
                    <a:pt x="4521" y="1559"/>
                    <a:pt x="4754" y="1795"/>
                    <a:pt x="4754" y="2083"/>
                  </a:cubicBezTo>
                  <a:cubicBezTo>
                    <a:pt x="4741" y="2433"/>
                    <a:pt x="4486" y="2608"/>
                    <a:pt x="4230" y="2608"/>
                  </a:cubicBezTo>
                  <a:cubicBezTo>
                    <a:pt x="3975" y="2608"/>
                    <a:pt x="3718" y="2433"/>
                    <a:pt x="3704" y="2083"/>
                  </a:cubicBezTo>
                  <a:cubicBezTo>
                    <a:pt x="3704" y="1795"/>
                    <a:pt x="3940" y="1559"/>
                    <a:pt x="4231" y="1559"/>
                  </a:cubicBezTo>
                  <a:close/>
                  <a:moveTo>
                    <a:pt x="6462" y="1559"/>
                  </a:moveTo>
                  <a:cubicBezTo>
                    <a:pt x="6756" y="1559"/>
                    <a:pt x="6986" y="1795"/>
                    <a:pt x="6986" y="2083"/>
                  </a:cubicBezTo>
                  <a:cubicBezTo>
                    <a:pt x="6973" y="2433"/>
                    <a:pt x="6718" y="2608"/>
                    <a:pt x="6463" y="2608"/>
                  </a:cubicBezTo>
                  <a:cubicBezTo>
                    <a:pt x="6208" y="2608"/>
                    <a:pt x="5952" y="2433"/>
                    <a:pt x="5936" y="2083"/>
                  </a:cubicBezTo>
                  <a:cubicBezTo>
                    <a:pt x="5936" y="1795"/>
                    <a:pt x="6172" y="1559"/>
                    <a:pt x="6462" y="1559"/>
                  </a:cubicBezTo>
                  <a:close/>
                  <a:moveTo>
                    <a:pt x="1208" y="1"/>
                  </a:moveTo>
                  <a:cubicBezTo>
                    <a:pt x="540" y="1"/>
                    <a:pt x="0" y="543"/>
                    <a:pt x="0" y="1211"/>
                  </a:cubicBezTo>
                  <a:lnTo>
                    <a:pt x="0" y="3589"/>
                  </a:lnTo>
                  <a:lnTo>
                    <a:pt x="16762" y="3589"/>
                  </a:lnTo>
                  <a:lnTo>
                    <a:pt x="16762" y="1211"/>
                  </a:lnTo>
                  <a:cubicBezTo>
                    <a:pt x="16762" y="543"/>
                    <a:pt x="16220" y="1"/>
                    <a:pt x="1555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7"/>
            <p:cNvSpPr/>
            <p:nvPr/>
          </p:nvSpPr>
          <p:spPr>
            <a:xfrm>
              <a:off x="5068504" y="2504108"/>
              <a:ext cx="21341" cy="19633"/>
            </a:xfrm>
            <a:custGeom>
              <a:rect b="b" l="l" r="r" t="t"/>
              <a:pathLst>
                <a:path extrusionOk="0" h="724" w="787">
                  <a:moveTo>
                    <a:pt x="392" y="0"/>
                  </a:moveTo>
                  <a:cubicBezTo>
                    <a:pt x="318" y="0"/>
                    <a:pt x="245" y="22"/>
                    <a:pt x="184" y="66"/>
                  </a:cubicBezTo>
                  <a:cubicBezTo>
                    <a:pt x="105" y="121"/>
                    <a:pt x="53" y="202"/>
                    <a:pt x="37" y="294"/>
                  </a:cubicBezTo>
                  <a:cubicBezTo>
                    <a:pt x="1" y="490"/>
                    <a:pt x="134" y="682"/>
                    <a:pt x="336" y="718"/>
                  </a:cubicBezTo>
                  <a:cubicBezTo>
                    <a:pt x="356" y="722"/>
                    <a:pt x="377" y="723"/>
                    <a:pt x="397" y="723"/>
                  </a:cubicBezTo>
                  <a:cubicBezTo>
                    <a:pt x="471" y="723"/>
                    <a:pt x="544" y="701"/>
                    <a:pt x="606" y="658"/>
                  </a:cubicBezTo>
                  <a:cubicBezTo>
                    <a:pt x="684" y="603"/>
                    <a:pt x="737" y="522"/>
                    <a:pt x="755" y="430"/>
                  </a:cubicBezTo>
                  <a:cubicBezTo>
                    <a:pt x="786" y="234"/>
                    <a:pt x="655" y="43"/>
                    <a:pt x="456" y="6"/>
                  </a:cubicBezTo>
                  <a:cubicBezTo>
                    <a:pt x="435" y="2"/>
                    <a:pt x="413" y="0"/>
                    <a:pt x="39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7"/>
            <p:cNvSpPr/>
            <p:nvPr/>
          </p:nvSpPr>
          <p:spPr>
            <a:xfrm>
              <a:off x="4716116" y="2259131"/>
              <a:ext cx="454489" cy="328827"/>
            </a:xfrm>
            <a:custGeom>
              <a:rect b="b" l="l" r="r" t="t"/>
              <a:pathLst>
                <a:path extrusionOk="0" h="12126" w="16760">
                  <a:moveTo>
                    <a:pt x="6135" y="1726"/>
                  </a:moveTo>
                  <a:cubicBezTo>
                    <a:pt x="6423" y="1726"/>
                    <a:pt x="6657" y="1957"/>
                    <a:pt x="6657" y="2248"/>
                  </a:cubicBezTo>
                  <a:lnTo>
                    <a:pt x="6657" y="8969"/>
                  </a:lnTo>
                  <a:cubicBezTo>
                    <a:pt x="6657" y="9257"/>
                    <a:pt x="6423" y="9490"/>
                    <a:pt x="6135" y="9490"/>
                  </a:cubicBezTo>
                  <a:lnTo>
                    <a:pt x="2685" y="9490"/>
                  </a:lnTo>
                  <a:cubicBezTo>
                    <a:pt x="2397" y="9490"/>
                    <a:pt x="2164" y="9257"/>
                    <a:pt x="2164" y="8969"/>
                  </a:cubicBezTo>
                  <a:lnTo>
                    <a:pt x="2164" y="2248"/>
                  </a:lnTo>
                  <a:cubicBezTo>
                    <a:pt x="2164" y="1957"/>
                    <a:pt x="2397" y="1726"/>
                    <a:pt x="2685" y="1726"/>
                  </a:cubicBezTo>
                  <a:close/>
                  <a:moveTo>
                    <a:pt x="9664" y="649"/>
                  </a:moveTo>
                  <a:cubicBezTo>
                    <a:pt x="9746" y="649"/>
                    <a:pt x="9829" y="656"/>
                    <a:pt x="9912" y="671"/>
                  </a:cubicBezTo>
                  <a:cubicBezTo>
                    <a:pt x="10494" y="776"/>
                    <a:pt x="10929" y="1226"/>
                    <a:pt x="11044" y="1771"/>
                  </a:cubicBezTo>
                  <a:lnTo>
                    <a:pt x="12296" y="1994"/>
                  </a:lnTo>
                  <a:cubicBezTo>
                    <a:pt x="12388" y="1863"/>
                    <a:pt x="12500" y="1750"/>
                    <a:pt x="12639" y="1653"/>
                  </a:cubicBezTo>
                  <a:cubicBezTo>
                    <a:pt x="12877" y="1487"/>
                    <a:pt x="13155" y="1401"/>
                    <a:pt x="13441" y="1401"/>
                  </a:cubicBezTo>
                  <a:cubicBezTo>
                    <a:pt x="13524" y="1401"/>
                    <a:pt x="13608" y="1408"/>
                    <a:pt x="13692" y="1423"/>
                  </a:cubicBezTo>
                  <a:cubicBezTo>
                    <a:pt x="14455" y="1556"/>
                    <a:pt x="14971" y="2287"/>
                    <a:pt x="14837" y="3047"/>
                  </a:cubicBezTo>
                  <a:cubicBezTo>
                    <a:pt x="14771" y="3416"/>
                    <a:pt x="14567" y="3736"/>
                    <a:pt x="14258" y="3950"/>
                  </a:cubicBezTo>
                  <a:cubicBezTo>
                    <a:pt x="14021" y="4117"/>
                    <a:pt x="13741" y="4203"/>
                    <a:pt x="13456" y="4203"/>
                  </a:cubicBezTo>
                  <a:cubicBezTo>
                    <a:pt x="13374" y="4203"/>
                    <a:pt x="13290" y="4196"/>
                    <a:pt x="13208" y="4181"/>
                  </a:cubicBezTo>
                  <a:lnTo>
                    <a:pt x="12372" y="5346"/>
                  </a:lnTo>
                  <a:cubicBezTo>
                    <a:pt x="12566" y="5637"/>
                    <a:pt x="12655" y="5999"/>
                    <a:pt x="12590" y="6368"/>
                  </a:cubicBezTo>
                  <a:cubicBezTo>
                    <a:pt x="12548" y="6612"/>
                    <a:pt x="12445" y="6829"/>
                    <a:pt x="12294" y="7012"/>
                  </a:cubicBezTo>
                  <a:lnTo>
                    <a:pt x="13006" y="8042"/>
                  </a:lnTo>
                  <a:cubicBezTo>
                    <a:pt x="13129" y="8008"/>
                    <a:pt x="13256" y="7990"/>
                    <a:pt x="13385" y="7990"/>
                  </a:cubicBezTo>
                  <a:cubicBezTo>
                    <a:pt x="13467" y="7990"/>
                    <a:pt x="13551" y="7998"/>
                    <a:pt x="13635" y="8013"/>
                  </a:cubicBezTo>
                  <a:cubicBezTo>
                    <a:pt x="14855" y="8228"/>
                    <a:pt x="15222" y="9836"/>
                    <a:pt x="14200" y="10546"/>
                  </a:cubicBezTo>
                  <a:cubicBezTo>
                    <a:pt x="13963" y="10715"/>
                    <a:pt x="13680" y="10801"/>
                    <a:pt x="13394" y="10801"/>
                  </a:cubicBezTo>
                  <a:cubicBezTo>
                    <a:pt x="13311" y="10801"/>
                    <a:pt x="13227" y="10794"/>
                    <a:pt x="13145" y="10779"/>
                  </a:cubicBezTo>
                  <a:cubicBezTo>
                    <a:pt x="12194" y="10622"/>
                    <a:pt x="11675" y="9501"/>
                    <a:pt x="12176" y="8681"/>
                  </a:cubicBezTo>
                  <a:lnTo>
                    <a:pt x="11374" y="7521"/>
                  </a:lnTo>
                  <a:cubicBezTo>
                    <a:pt x="11319" y="7527"/>
                    <a:pt x="11263" y="7530"/>
                    <a:pt x="11207" y="7530"/>
                  </a:cubicBezTo>
                  <a:cubicBezTo>
                    <a:pt x="11124" y="7530"/>
                    <a:pt x="11040" y="7523"/>
                    <a:pt x="10958" y="7508"/>
                  </a:cubicBezTo>
                  <a:cubicBezTo>
                    <a:pt x="10195" y="7371"/>
                    <a:pt x="9685" y="6640"/>
                    <a:pt x="9816" y="5881"/>
                  </a:cubicBezTo>
                  <a:cubicBezTo>
                    <a:pt x="9918" y="5219"/>
                    <a:pt x="10538" y="4719"/>
                    <a:pt x="11196" y="4719"/>
                  </a:cubicBezTo>
                  <a:cubicBezTo>
                    <a:pt x="11279" y="4719"/>
                    <a:pt x="11364" y="4727"/>
                    <a:pt x="11447" y="4744"/>
                  </a:cubicBezTo>
                  <a:cubicBezTo>
                    <a:pt x="11471" y="4747"/>
                    <a:pt x="11492" y="4755"/>
                    <a:pt x="11513" y="4757"/>
                  </a:cubicBezTo>
                  <a:lnTo>
                    <a:pt x="12317" y="3631"/>
                  </a:lnTo>
                  <a:cubicBezTo>
                    <a:pt x="12184" y="3447"/>
                    <a:pt x="12092" y="3235"/>
                    <a:pt x="12060" y="3010"/>
                  </a:cubicBezTo>
                  <a:lnTo>
                    <a:pt x="10863" y="2795"/>
                  </a:lnTo>
                  <a:cubicBezTo>
                    <a:pt x="10616" y="3204"/>
                    <a:pt x="10144" y="3458"/>
                    <a:pt x="9669" y="3458"/>
                  </a:cubicBezTo>
                  <a:cubicBezTo>
                    <a:pt x="9587" y="3458"/>
                    <a:pt x="9504" y="3450"/>
                    <a:pt x="9423" y="3434"/>
                  </a:cubicBezTo>
                  <a:cubicBezTo>
                    <a:pt x="8660" y="3298"/>
                    <a:pt x="8150" y="2567"/>
                    <a:pt x="8281" y="1808"/>
                  </a:cubicBezTo>
                  <a:cubicBezTo>
                    <a:pt x="8346" y="1438"/>
                    <a:pt x="8550" y="1116"/>
                    <a:pt x="8857" y="904"/>
                  </a:cubicBezTo>
                  <a:cubicBezTo>
                    <a:pt x="9097" y="737"/>
                    <a:pt x="9376" y="649"/>
                    <a:pt x="9664" y="649"/>
                  </a:cubicBezTo>
                  <a:close/>
                  <a:moveTo>
                    <a:pt x="1" y="0"/>
                  </a:moveTo>
                  <a:lnTo>
                    <a:pt x="1" y="10918"/>
                  </a:lnTo>
                  <a:cubicBezTo>
                    <a:pt x="1" y="11586"/>
                    <a:pt x="540" y="12126"/>
                    <a:pt x="1208" y="12126"/>
                  </a:cubicBezTo>
                  <a:lnTo>
                    <a:pt x="15552" y="12126"/>
                  </a:lnTo>
                  <a:cubicBezTo>
                    <a:pt x="16220" y="12126"/>
                    <a:pt x="16760" y="11586"/>
                    <a:pt x="16760" y="10918"/>
                  </a:cubicBezTo>
                  <a:lnTo>
                    <a:pt x="1676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37"/>
            <p:cNvSpPr/>
            <p:nvPr/>
          </p:nvSpPr>
          <p:spPr>
            <a:xfrm>
              <a:off x="5070348" y="2325324"/>
              <a:ext cx="21206" cy="19579"/>
            </a:xfrm>
            <a:custGeom>
              <a:rect b="b" l="l" r="r" t="t"/>
              <a:pathLst>
                <a:path extrusionOk="0" h="722" w="782">
                  <a:moveTo>
                    <a:pt x="381" y="0"/>
                  </a:moveTo>
                  <a:cubicBezTo>
                    <a:pt x="308" y="0"/>
                    <a:pt x="237" y="21"/>
                    <a:pt x="176" y="63"/>
                  </a:cubicBezTo>
                  <a:cubicBezTo>
                    <a:pt x="98" y="121"/>
                    <a:pt x="45" y="202"/>
                    <a:pt x="27" y="294"/>
                  </a:cubicBezTo>
                  <a:cubicBezTo>
                    <a:pt x="1" y="443"/>
                    <a:pt x="74" y="593"/>
                    <a:pt x="202" y="671"/>
                  </a:cubicBezTo>
                  <a:cubicBezTo>
                    <a:pt x="202" y="671"/>
                    <a:pt x="205" y="671"/>
                    <a:pt x="205" y="674"/>
                  </a:cubicBezTo>
                  <a:cubicBezTo>
                    <a:pt x="221" y="684"/>
                    <a:pt x="234" y="689"/>
                    <a:pt x="249" y="697"/>
                  </a:cubicBezTo>
                  <a:cubicBezTo>
                    <a:pt x="273" y="705"/>
                    <a:pt x="297" y="713"/>
                    <a:pt x="323" y="716"/>
                  </a:cubicBezTo>
                  <a:cubicBezTo>
                    <a:pt x="344" y="719"/>
                    <a:pt x="366" y="721"/>
                    <a:pt x="388" y="721"/>
                  </a:cubicBezTo>
                  <a:cubicBezTo>
                    <a:pt x="461" y="721"/>
                    <a:pt x="533" y="700"/>
                    <a:pt x="595" y="658"/>
                  </a:cubicBezTo>
                  <a:cubicBezTo>
                    <a:pt x="671" y="600"/>
                    <a:pt x="726" y="519"/>
                    <a:pt x="742" y="428"/>
                  </a:cubicBezTo>
                  <a:cubicBezTo>
                    <a:pt x="781" y="231"/>
                    <a:pt x="648" y="42"/>
                    <a:pt x="446" y="6"/>
                  </a:cubicBezTo>
                  <a:cubicBezTo>
                    <a:pt x="424" y="2"/>
                    <a:pt x="403" y="0"/>
                    <a:pt x="38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37"/>
            <p:cNvSpPr/>
            <p:nvPr/>
          </p:nvSpPr>
          <p:spPr>
            <a:xfrm>
              <a:off x="5007057" y="2415435"/>
              <a:ext cx="25816" cy="19606"/>
            </a:xfrm>
            <a:custGeom>
              <a:rect b="b" l="l" r="r" t="t"/>
              <a:pathLst>
                <a:path extrusionOk="0" h="723" w="952">
                  <a:moveTo>
                    <a:pt x="467" y="0"/>
                  </a:moveTo>
                  <a:cubicBezTo>
                    <a:pt x="395" y="0"/>
                    <a:pt x="323" y="23"/>
                    <a:pt x="263" y="64"/>
                  </a:cubicBezTo>
                  <a:cubicBezTo>
                    <a:pt x="1" y="248"/>
                    <a:pt x="103" y="664"/>
                    <a:pt x="415" y="717"/>
                  </a:cubicBezTo>
                  <a:cubicBezTo>
                    <a:pt x="435" y="721"/>
                    <a:pt x="457" y="723"/>
                    <a:pt x="478" y="723"/>
                  </a:cubicBezTo>
                  <a:cubicBezTo>
                    <a:pt x="522" y="723"/>
                    <a:pt x="567" y="714"/>
                    <a:pt x="606" y="696"/>
                  </a:cubicBezTo>
                  <a:cubicBezTo>
                    <a:pt x="627" y="688"/>
                    <a:pt x="642" y="677"/>
                    <a:pt x="661" y="670"/>
                  </a:cubicBezTo>
                  <a:cubicBezTo>
                    <a:pt x="669" y="667"/>
                    <a:pt x="679" y="662"/>
                    <a:pt x="684" y="656"/>
                  </a:cubicBezTo>
                  <a:cubicBezTo>
                    <a:pt x="952" y="473"/>
                    <a:pt x="849" y="59"/>
                    <a:pt x="535" y="7"/>
                  </a:cubicBezTo>
                  <a:cubicBezTo>
                    <a:pt x="513" y="2"/>
                    <a:pt x="490" y="0"/>
                    <a:pt x="4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 name="Google Shape;274;p37"/>
          <p:cNvGrpSpPr/>
          <p:nvPr/>
        </p:nvGrpSpPr>
        <p:grpSpPr>
          <a:xfrm>
            <a:off x="1375414" y="1148064"/>
            <a:ext cx="307816" cy="308017"/>
            <a:chOff x="3973781" y="2133388"/>
            <a:chExt cx="454408" cy="454704"/>
          </a:xfrm>
        </p:grpSpPr>
        <p:sp>
          <p:nvSpPr>
            <p:cNvPr id="275" name="Google Shape;275;p37"/>
            <p:cNvSpPr/>
            <p:nvPr/>
          </p:nvSpPr>
          <p:spPr>
            <a:xfrm>
              <a:off x="3977170" y="2266507"/>
              <a:ext cx="446408" cy="157715"/>
            </a:xfrm>
            <a:custGeom>
              <a:rect b="b" l="l" r="r" t="t"/>
              <a:pathLst>
                <a:path extrusionOk="0" h="5816" w="16462">
                  <a:moveTo>
                    <a:pt x="1" y="1"/>
                  </a:moveTo>
                  <a:lnTo>
                    <a:pt x="1386" y="5682"/>
                  </a:lnTo>
                  <a:cubicBezTo>
                    <a:pt x="1415" y="5761"/>
                    <a:pt x="1489" y="5816"/>
                    <a:pt x="1570" y="5816"/>
                  </a:cubicBezTo>
                  <a:lnTo>
                    <a:pt x="3183" y="5816"/>
                  </a:lnTo>
                  <a:lnTo>
                    <a:pt x="3183" y="4493"/>
                  </a:lnTo>
                  <a:cubicBezTo>
                    <a:pt x="3183" y="4215"/>
                    <a:pt x="3411" y="3990"/>
                    <a:pt x="3686" y="3990"/>
                  </a:cubicBezTo>
                  <a:lnTo>
                    <a:pt x="5866" y="3990"/>
                  </a:lnTo>
                  <a:cubicBezTo>
                    <a:pt x="6143" y="3990"/>
                    <a:pt x="6366" y="4218"/>
                    <a:pt x="6366" y="4493"/>
                  </a:cubicBezTo>
                  <a:lnTo>
                    <a:pt x="6366" y="5816"/>
                  </a:lnTo>
                  <a:lnTo>
                    <a:pt x="10408" y="5816"/>
                  </a:lnTo>
                  <a:lnTo>
                    <a:pt x="10408" y="4493"/>
                  </a:lnTo>
                  <a:cubicBezTo>
                    <a:pt x="10408" y="4215"/>
                    <a:pt x="10633" y="3990"/>
                    <a:pt x="10908" y="3990"/>
                  </a:cubicBezTo>
                  <a:lnTo>
                    <a:pt x="13090" y="3990"/>
                  </a:lnTo>
                  <a:cubicBezTo>
                    <a:pt x="13368" y="3990"/>
                    <a:pt x="13590" y="4218"/>
                    <a:pt x="13590" y="4493"/>
                  </a:cubicBezTo>
                  <a:lnTo>
                    <a:pt x="13590" y="5816"/>
                  </a:lnTo>
                  <a:lnTo>
                    <a:pt x="15005" y="5816"/>
                  </a:lnTo>
                  <a:cubicBezTo>
                    <a:pt x="15089" y="5816"/>
                    <a:pt x="15162" y="5761"/>
                    <a:pt x="15186" y="5677"/>
                  </a:cubicBezTo>
                  <a:lnTo>
                    <a:pt x="164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7"/>
            <p:cNvSpPr/>
            <p:nvPr/>
          </p:nvSpPr>
          <p:spPr>
            <a:xfrm>
              <a:off x="4090683" y="2401822"/>
              <a:ext cx="31999" cy="50818"/>
            </a:xfrm>
            <a:custGeom>
              <a:rect b="b" l="l" r="r" t="t"/>
              <a:pathLst>
                <a:path extrusionOk="0" h="1874" w="1180">
                  <a:moveTo>
                    <a:pt x="105" y="1"/>
                  </a:moveTo>
                  <a:cubicBezTo>
                    <a:pt x="45" y="1"/>
                    <a:pt x="1" y="45"/>
                    <a:pt x="1" y="105"/>
                  </a:cubicBezTo>
                  <a:lnTo>
                    <a:pt x="1" y="1874"/>
                  </a:lnTo>
                  <a:lnTo>
                    <a:pt x="1177" y="1874"/>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7"/>
            <p:cNvSpPr/>
            <p:nvPr/>
          </p:nvSpPr>
          <p:spPr>
            <a:xfrm>
              <a:off x="3973781" y="2366298"/>
              <a:ext cx="454408" cy="221794"/>
            </a:xfrm>
            <a:custGeom>
              <a:rect b="b" l="l" r="r" t="t"/>
              <a:pathLst>
                <a:path extrusionOk="0" h="8179" w="16757">
                  <a:moveTo>
                    <a:pt x="0" y="1"/>
                  </a:moveTo>
                  <a:lnTo>
                    <a:pt x="0" y="7650"/>
                  </a:lnTo>
                  <a:cubicBezTo>
                    <a:pt x="0" y="7940"/>
                    <a:pt x="233" y="8179"/>
                    <a:pt x="529" y="8179"/>
                  </a:cubicBezTo>
                  <a:lnTo>
                    <a:pt x="16225" y="8179"/>
                  </a:lnTo>
                  <a:cubicBezTo>
                    <a:pt x="16518" y="8179"/>
                    <a:pt x="16756" y="7943"/>
                    <a:pt x="16756" y="7650"/>
                  </a:cubicBezTo>
                  <a:lnTo>
                    <a:pt x="16756" y="182"/>
                  </a:lnTo>
                  <a:lnTo>
                    <a:pt x="16290" y="2225"/>
                  </a:lnTo>
                  <a:cubicBezTo>
                    <a:pt x="16290" y="2227"/>
                    <a:pt x="16290" y="2230"/>
                    <a:pt x="16288" y="2233"/>
                  </a:cubicBezTo>
                  <a:cubicBezTo>
                    <a:pt x="16157" y="2767"/>
                    <a:pt x="15682" y="3142"/>
                    <a:pt x="15132" y="3142"/>
                  </a:cubicBezTo>
                  <a:lnTo>
                    <a:pt x="13718" y="3142"/>
                  </a:lnTo>
                  <a:lnTo>
                    <a:pt x="13718" y="4679"/>
                  </a:lnTo>
                  <a:cubicBezTo>
                    <a:pt x="13677" y="5752"/>
                    <a:pt x="12898" y="6290"/>
                    <a:pt x="12120" y="6290"/>
                  </a:cubicBezTo>
                  <a:cubicBezTo>
                    <a:pt x="11350" y="6290"/>
                    <a:pt x="10582" y="5762"/>
                    <a:pt x="10535" y="4705"/>
                  </a:cubicBezTo>
                  <a:lnTo>
                    <a:pt x="10535" y="3700"/>
                  </a:lnTo>
                  <a:lnTo>
                    <a:pt x="10535" y="3681"/>
                  </a:lnTo>
                  <a:lnTo>
                    <a:pt x="10535" y="3142"/>
                  </a:lnTo>
                  <a:lnTo>
                    <a:pt x="6494" y="3142"/>
                  </a:lnTo>
                  <a:lnTo>
                    <a:pt x="6494" y="3681"/>
                  </a:lnTo>
                  <a:lnTo>
                    <a:pt x="6494" y="3700"/>
                  </a:lnTo>
                  <a:lnTo>
                    <a:pt x="6494" y="4679"/>
                  </a:lnTo>
                  <a:cubicBezTo>
                    <a:pt x="6453" y="5752"/>
                    <a:pt x="5674" y="6290"/>
                    <a:pt x="4897" y="6290"/>
                  </a:cubicBezTo>
                  <a:cubicBezTo>
                    <a:pt x="4127" y="6290"/>
                    <a:pt x="3359" y="5762"/>
                    <a:pt x="3311" y="4705"/>
                  </a:cubicBezTo>
                  <a:lnTo>
                    <a:pt x="3311" y="3142"/>
                  </a:lnTo>
                  <a:lnTo>
                    <a:pt x="1697" y="3142"/>
                  </a:lnTo>
                  <a:cubicBezTo>
                    <a:pt x="1160" y="3142"/>
                    <a:pt x="686" y="2778"/>
                    <a:pt x="547" y="2256"/>
                  </a:cubicBezTo>
                  <a:cubicBezTo>
                    <a:pt x="547" y="2254"/>
                    <a:pt x="545" y="2251"/>
                    <a:pt x="545" y="2246"/>
                  </a:cubicBezTo>
                  <a:lnTo>
                    <a:pt x="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7"/>
            <p:cNvSpPr/>
            <p:nvPr/>
          </p:nvSpPr>
          <p:spPr>
            <a:xfrm>
              <a:off x="4090765" y="2479892"/>
              <a:ext cx="31917" cy="29775"/>
            </a:xfrm>
            <a:custGeom>
              <a:rect b="b" l="l" r="r" t="t"/>
              <a:pathLst>
                <a:path extrusionOk="0" h="1098" w="1177">
                  <a:moveTo>
                    <a:pt x="0" y="0"/>
                  </a:moveTo>
                  <a:lnTo>
                    <a:pt x="0" y="514"/>
                  </a:lnTo>
                  <a:cubicBezTo>
                    <a:pt x="17" y="903"/>
                    <a:pt x="304" y="1097"/>
                    <a:pt x="590" y="1097"/>
                  </a:cubicBezTo>
                  <a:cubicBezTo>
                    <a:pt x="876" y="1097"/>
                    <a:pt x="1162"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7"/>
            <p:cNvSpPr/>
            <p:nvPr/>
          </p:nvSpPr>
          <p:spPr>
            <a:xfrm>
              <a:off x="4286660" y="2401822"/>
              <a:ext cx="31999" cy="50818"/>
            </a:xfrm>
            <a:custGeom>
              <a:rect b="b" l="l" r="r" t="t"/>
              <a:pathLst>
                <a:path extrusionOk="0" h="1874" w="1180">
                  <a:moveTo>
                    <a:pt x="105" y="1"/>
                  </a:moveTo>
                  <a:cubicBezTo>
                    <a:pt x="45" y="1"/>
                    <a:pt x="1" y="45"/>
                    <a:pt x="1" y="105"/>
                  </a:cubicBezTo>
                  <a:lnTo>
                    <a:pt x="1" y="1874"/>
                  </a:lnTo>
                  <a:lnTo>
                    <a:pt x="1174" y="1874"/>
                  </a:lnTo>
                  <a:lnTo>
                    <a:pt x="1174" y="1326"/>
                  </a:lnTo>
                  <a:lnTo>
                    <a:pt x="1174" y="1323"/>
                  </a:lnTo>
                  <a:lnTo>
                    <a:pt x="1179" y="105"/>
                  </a:lnTo>
                  <a:cubicBezTo>
                    <a:pt x="1179" y="45"/>
                    <a:pt x="1132" y="1"/>
                    <a:pt x="10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7"/>
            <p:cNvSpPr/>
            <p:nvPr/>
          </p:nvSpPr>
          <p:spPr>
            <a:xfrm>
              <a:off x="4286741" y="2479892"/>
              <a:ext cx="31917" cy="29775"/>
            </a:xfrm>
            <a:custGeom>
              <a:rect b="b" l="l" r="r" t="t"/>
              <a:pathLst>
                <a:path extrusionOk="0" h="1098" w="1177">
                  <a:moveTo>
                    <a:pt x="0" y="0"/>
                  </a:moveTo>
                  <a:lnTo>
                    <a:pt x="0" y="514"/>
                  </a:lnTo>
                  <a:cubicBezTo>
                    <a:pt x="16" y="903"/>
                    <a:pt x="302" y="1097"/>
                    <a:pt x="588" y="1097"/>
                  </a:cubicBezTo>
                  <a:cubicBezTo>
                    <a:pt x="874" y="1097"/>
                    <a:pt x="1161" y="903"/>
                    <a:pt x="1176" y="514"/>
                  </a:cubicBezTo>
                  <a:lnTo>
                    <a:pt x="117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7"/>
            <p:cNvSpPr/>
            <p:nvPr/>
          </p:nvSpPr>
          <p:spPr>
            <a:xfrm>
              <a:off x="4078969" y="2211811"/>
              <a:ext cx="27145" cy="27443"/>
            </a:xfrm>
            <a:custGeom>
              <a:rect b="b" l="l" r="r" t="t"/>
              <a:pathLst>
                <a:path extrusionOk="0" h="1012" w="1001">
                  <a:moveTo>
                    <a:pt x="0" y="1"/>
                  </a:moveTo>
                  <a:lnTo>
                    <a:pt x="0"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7"/>
            <p:cNvSpPr/>
            <p:nvPr/>
          </p:nvSpPr>
          <p:spPr>
            <a:xfrm>
              <a:off x="4079592" y="2133388"/>
              <a:ext cx="241400" cy="50411"/>
            </a:xfrm>
            <a:custGeom>
              <a:rect b="b" l="l" r="r" t="t"/>
              <a:pathLst>
                <a:path extrusionOk="0" h="1859" w="8902">
                  <a:moveTo>
                    <a:pt x="2144" y="1"/>
                  </a:moveTo>
                  <a:cubicBezTo>
                    <a:pt x="1054" y="1"/>
                    <a:pt x="150" y="805"/>
                    <a:pt x="1" y="1858"/>
                  </a:cubicBezTo>
                  <a:lnTo>
                    <a:pt x="8902" y="1858"/>
                  </a:lnTo>
                  <a:cubicBezTo>
                    <a:pt x="8752" y="805"/>
                    <a:pt x="7849" y="1"/>
                    <a:pt x="67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7"/>
            <p:cNvSpPr/>
            <p:nvPr/>
          </p:nvSpPr>
          <p:spPr>
            <a:xfrm>
              <a:off x="4294470" y="2211811"/>
              <a:ext cx="27172" cy="27443"/>
            </a:xfrm>
            <a:custGeom>
              <a:rect b="b" l="l" r="r" t="t"/>
              <a:pathLst>
                <a:path extrusionOk="0" h="1012" w="1002">
                  <a:moveTo>
                    <a:pt x="1" y="1"/>
                  </a:moveTo>
                  <a:lnTo>
                    <a:pt x="1" y="1012"/>
                  </a:lnTo>
                  <a:lnTo>
                    <a:pt x="1001" y="1012"/>
                  </a:lnTo>
                  <a:lnTo>
                    <a:pt x="100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 name="Google Shape;284;p37"/>
          <p:cNvGrpSpPr/>
          <p:nvPr/>
        </p:nvGrpSpPr>
        <p:grpSpPr>
          <a:xfrm>
            <a:off x="7467080" y="4130075"/>
            <a:ext cx="313949" cy="307960"/>
            <a:chOff x="3226646" y="3375304"/>
            <a:chExt cx="463462" cy="454621"/>
          </a:xfrm>
        </p:grpSpPr>
        <p:sp>
          <p:nvSpPr>
            <p:cNvPr id="285" name="Google Shape;285;p37"/>
            <p:cNvSpPr/>
            <p:nvPr/>
          </p:nvSpPr>
          <p:spPr>
            <a:xfrm>
              <a:off x="3408793" y="3790497"/>
              <a:ext cx="99250" cy="39429"/>
            </a:xfrm>
            <a:custGeom>
              <a:rect b="b" l="l" r="r" t="t"/>
              <a:pathLst>
                <a:path extrusionOk="0" h="1454" w="3660">
                  <a:moveTo>
                    <a:pt x="0" y="0"/>
                  </a:moveTo>
                  <a:cubicBezTo>
                    <a:pt x="189" y="833"/>
                    <a:pt x="935" y="1454"/>
                    <a:pt x="1831" y="1454"/>
                  </a:cubicBezTo>
                  <a:cubicBezTo>
                    <a:pt x="2722" y="1454"/>
                    <a:pt x="3468" y="831"/>
                    <a:pt x="36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7"/>
            <p:cNvSpPr/>
            <p:nvPr/>
          </p:nvSpPr>
          <p:spPr>
            <a:xfrm>
              <a:off x="3617406" y="3435152"/>
              <a:ext cx="58981" cy="38290"/>
            </a:xfrm>
            <a:custGeom>
              <a:rect b="b" l="l" r="r" t="t"/>
              <a:pathLst>
                <a:path extrusionOk="0" h="1412" w="2175">
                  <a:moveTo>
                    <a:pt x="1617" y="0"/>
                  </a:moveTo>
                  <a:cubicBezTo>
                    <a:pt x="1547" y="0"/>
                    <a:pt x="1477" y="15"/>
                    <a:pt x="1410" y="46"/>
                  </a:cubicBezTo>
                  <a:lnTo>
                    <a:pt x="480" y="476"/>
                  </a:lnTo>
                  <a:cubicBezTo>
                    <a:pt x="0" y="704"/>
                    <a:pt x="165" y="1409"/>
                    <a:pt x="687" y="1411"/>
                  </a:cubicBezTo>
                  <a:cubicBezTo>
                    <a:pt x="755" y="1411"/>
                    <a:pt x="825" y="1398"/>
                    <a:pt x="891" y="1367"/>
                  </a:cubicBezTo>
                  <a:lnTo>
                    <a:pt x="1821" y="937"/>
                  </a:lnTo>
                  <a:cubicBezTo>
                    <a:pt x="2067" y="822"/>
                    <a:pt x="2174" y="531"/>
                    <a:pt x="2062" y="285"/>
                  </a:cubicBezTo>
                  <a:cubicBezTo>
                    <a:pt x="1978" y="106"/>
                    <a:pt x="1801" y="0"/>
                    <a:pt x="161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7"/>
            <p:cNvSpPr/>
            <p:nvPr/>
          </p:nvSpPr>
          <p:spPr>
            <a:xfrm>
              <a:off x="3626924" y="3503108"/>
              <a:ext cx="63184" cy="26657"/>
            </a:xfrm>
            <a:custGeom>
              <a:rect b="b" l="l" r="r" t="t"/>
              <a:pathLst>
                <a:path extrusionOk="0" h="983" w="2330">
                  <a:moveTo>
                    <a:pt x="653" y="0"/>
                  </a:moveTo>
                  <a:cubicBezTo>
                    <a:pt x="0" y="26"/>
                    <a:pt x="0" y="954"/>
                    <a:pt x="653" y="982"/>
                  </a:cubicBezTo>
                  <a:lnTo>
                    <a:pt x="1677" y="982"/>
                  </a:lnTo>
                  <a:cubicBezTo>
                    <a:pt x="2329" y="956"/>
                    <a:pt x="2329" y="26"/>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7"/>
            <p:cNvSpPr/>
            <p:nvPr/>
          </p:nvSpPr>
          <p:spPr>
            <a:xfrm>
              <a:off x="3616213" y="3559376"/>
              <a:ext cx="59740" cy="38236"/>
            </a:xfrm>
            <a:custGeom>
              <a:rect b="b" l="l" r="r" t="t"/>
              <a:pathLst>
                <a:path extrusionOk="0" h="1410" w="2203">
                  <a:moveTo>
                    <a:pt x="702" y="1"/>
                  </a:moveTo>
                  <a:cubicBezTo>
                    <a:pt x="234" y="1"/>
                    <a:pt x="0" y="679"/>
                    <a:pt x="508" y="937"/>
                  </a:cubicBezTo>
                  <a:lnTo>
                    <a:pt x="1438" y="1364"/>
                  </a:lnTo>
                  <a:cubicBezTo>
                    <a:pt x="1503" y="1395"/>
                    <a:pt x="1573" y="1410"/>
                    <a:pt x="1642" y="1410"/>
                  </a:cubicBezTo>
                  <a:cubicBezTo>
                    <a:pt x="1826" y="1410"/>
                    <a:pt x="2006" y="1307"/>
                    <a:pt x="2088" y="1126"/>
                  </a:cubicBezTo>
                  <a:cubicBezTo>
                    <a:pt x="2203" y="880"/>
                    <a:pt x="2098" y="589"/>
                    <a:pt x="1849" y="474"/>
                  </a:cubicBezTo>
                  <a:lnTo>
                    <a:pt x="919" y="47"/>
                  </a:lnTo>
                  <a:cubicBezTo>
                    <a:pt x="843" y="15"/>
                    <a:pt x="770" y="1"/>
                    <a:pt x="70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7"/>
            <p:cNvSpPr/>
            <p:nvPr/>
          </p:nvSpPr>
          <p:spPr>
            <a:xfrm>
              <a:off x="3240368" y="3559376"/>
              <a:ext cx="55564" cy="38290"/>
            </a:xfrm>
            <a:custGeom>
              <a:rect b="b" l="l" r="r" t="t"/>
              <a:pathLst>
                <a:path extrusionOk="0" h="1412" w="2049">
                  <a:moveTo>
                    <a:pt x="1490" y="0"/>
                  </a:moveTo>
                  <a:cubicBezTo>
                    <a:pt x="1421" y="0"/>
                    <a:pt x="1350" y="15"/>
                    <a:pt x="1284" y="47"/>
                  </a:cubicBezTo>
                  <a:lnTo>
                    <a:pt x="354" y="474"/>
                  </a:lnTo>
                  <a:cubicBezTo>
                    <a:pt x="108" y="589"/>
                    <a:pt x="0" y="880"/>
                    <a:pt x="113" y="1126"/>
                  </a:cubicBezTo>
                  <a:cubicBezTo>
                    <a:pt x="197" y="1306"/>
                    <a:pt x="377" y="1411"/>
                    <a:pt x="560" y="1411"/>
                  </a:cubicBezTo>
                  <a:cubicBezTo>
                    <a:pt x="630" y="1411"/>
                    <a:pt x="700" y="1396"/>
                    <a:pt x="765" y="1364"/>
                  </a:cubicBezTo>
                  <a:lnTo>
                    <a:pt x="1695" y="937"/>
                  </a:lnTo>
                  <a:cubicBezTo>
                    <a:pt x="1941" y="822"/>
                    <a:pt x="2049" y="531"/>
                    <a:pt x="1934" y="285"/>
                  </a:cubicBezTo>
                  <a:cubicBezTo>
                    <a:pt x="1854" y="106"/>
                    <a:pt x="1675" y="0"/>
                    <a:pt x="149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7"/>
            <p:cNvSpPr/>
            <p:nvPr/>
          </p:nvSpPr>
          <p:spPr>
            <a:xfrm>
              <a:off x="3226646" y="3503108"/>
              <a:ext cx="63184" cy="26657"/>
            </a:xfrm>
            <a:custGeom>
              <a:rect b="b" l="l" r="r" t="t"/>
              <a:pathLst>
                <a:path extrusionOk="0" h="983" w="2330">
                  <a:moveTo>
                    <a:pt x="653" y="0"/>
                  </a:moveTo>
                  <a:cubicBezTo>
                    <a:pt x="1" y="26"/>
                    <a:pt x="1" y="954"/>
                    <a:pt x="653" y="982"/>
                  </a:cubicBezTo>
                  <a:lnTo>
                    <a:pt x="1677" y="982"/>
                  </a:lnTo>
                  <a:cubicBezTo>
                    <a:pt x="2330" y="954"/>
                    <a:pt x="2330" y="26"/>
                    <a:pt x="16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7"/>
            <p:cNvSpPr/>
            <p:nvPr/>
          </p:nvSpPr>
          <p:spPr>
            <a:xfrm>
              <a:off x="3240801" y="3435152"/>
              <a:ext cx="55564" cy="38263"/>
            </a:xfrm>
            <a:custGeom>
              <a:rect b="b" l="l" r="r" t="t"/>
              <a:pathLst>
                <a:path extrusionOk="0" h="1411" w="2049">
                  <a:moveTo>
                    <a:pt x="559" y="0"/>
                  </a:moveTo>
                  <a:cubicBezTo>
                    <a:pt x="375" y="0"/>
                    <a:pt x="197" y="106"/>
                    <a:pt x="115" y="285"/>
                  </a:cubicBezTo>
                  <a:cubicBezTo>
                    <a:pt x="0" y="531"/>
                    <a:pt x="108" y="822"/>
                    <a:pt x="354" y="937"/>
                  </a:cubicBezTo>
                  <a:lnTo>
                    <a:pt x="1284" y="1367"/>
                  </a:lnTo>
                  <a:cubicBezTo>
                    <a:pt x="1348" y="1396"/>
                    <a:pt x="1417" y="1411"/>
                    <a:pt x="1486" y="1411"/>
                  </a:cubicBezTo>
                  <a:cubicBezTo>
                    <a:pt x="1670" y="1411"/>
                    <a:pt x="1852" y="1307"/>
                    <a:pt x="1936" y="1126"/>
                  </a:cubicBezTo>
                  <a:cubicBezTo>
                    <a:pt x="2049" y="882"/>
                    <a:pt x="1941" y="589"/>
                    <a:pt x="1695" y="476"/>
                  </a:cubicBezTo>
                  <a:lnTo>
                    <a:pt x="765" y="46"/>
                  </a:lnTo>
                  <a:cubicBezTo>
                    <a:pt x="699" y="15"/>
                    <a:pt x="628" y="0"/>
                    <a:pt x="5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7"/>
            <p:cNvSpPr/>
            <p:nvPr/>
          </p:nvSpPr>
          <p:spPr>
            <a:xfrm>
              <a:off x="3272556" y="3375304"/>
              <a:ext cx="371835" cy="275216"/>
            </a:xfrm>
            <a:custGeom>
              <a:rect b="b" l="l" r="r" t="t"/>
              <a:pathLst>
                <a:path extrusionOk="0" h="10149" w="13712">
                  <a:moveTo>
                    <a:pt x="6801" y="0"/>
                  </a:moveTo>
                  <a:cubicBezTo>
                    <a:pt x="2098" y="0"/>
                    <a:pt x="0" y="6405"/>
                    <a:pt x="4079" y="8985"/>
                  </a:cubicBezTo>
                  <a:cubicBezTo>
                    <a:pt x="4236" y="9082"/>
                    <a:pt x="4330" y="9258"/>
                    <a:pt x="4330" y="9444"/>
                  </a:cubicBezTo>
                  <a:lnTo>
                    <a:pt x="4330" y="10140"/>
                  </a:lnTo>
                  <a:lnTo>
                    <a:pt x="5323" y="10140"/>
                  </a:lnTo>
                  <a:lnTo>
                    <a:pt x="5323" y="7744"/>
                  </a:lnTo>
                  <a:lnTo>
                    <a:pt x="4178" y="6602"/>
                  </a:lnTo>
                  <a:cubicBezTo>
                    <a:pt x="3969" y="6392"/>
                    <a:pt x="3969" y="6049"/>
                    <a:pt x="4178" y="5839"/>
                  </a:cubicBezTo>
                  <a:cubicBezTo>
                    <a:pt x="4283" y="5735"/>
                    <a:pt x="4422" y="5682"/>
                    <a:pt x="4560" y="5682"/>
                  </a:cubicBezTo>
                  <a:cubicBezTo>
                    <a:pt x="4699" y="5682"/>
                    <a:pt x="4838" y="5735"/>
                    <a:pt x="4943" y="5839"/>
                  </a:cubicBezTo>
                  <a:lnTo>
                    <a:pt x="6242" y="7139"/>
                  </a:lnTo>
                  <a:cubicBezTo>
                    <a:pt x="6344" y="7241"/>
                    <a:pt x="6399" y="7377"/>
                    <a:pt x="6399" y="7518"/>
                  </a:cubicBezTo>
                  <a:lnTo>
                    <a:pt x="6399" y="10140"/>
                  </a:lnTo>
                  <a:lnTo>
                    <a:pt x="7295" y="10140"/>
                  </a:lnTo>
                  <a:lnTo>
                    <a:pt x="7295" y="7521"/>
                  </a:lnTo>
                  <a:cubicBezTo>
                    <a:pt x="7295" y="7377"/>
                    <a:pt x="7355" y="7238"/>
                    <a:pt x="7458" y="7139"/>
                  </a:cubicBezTo>
                  <a:lnTo>
                    <a:pt x="8775" y="5839"/>
                  </a:lnTo>
                  <a:cubicBezTo>
                    <a:pt x="8882" y="5736"/>
                    <a:pt x="9019" y="5684"/>
                    <a:pt x="9156" y="5684"/>
                  </a:cubicBezTo>
                  <a:cubicBezTo>
                    <a:pt x="9295" y="5684"/>
                    <a:pt x="9434" y="5738"/>
                    <a:pt x="9540" y="5845"/>
                  </a:cubicBezTo>
                  <a:cubicBezTo>
                    <a:pt x="9750" y="6057"/>
                    <a:pt x="9744" y="6397"/>
                    <a:pt x="9532" y="6607"/>
                  </a:cubicBezTo>
                  <a:lnTo>
                    <a:pt x="8374" y="7752"/>
                  </a:lnTo>
                  <a:lnTo>
                    <a:pt x="8374" y="10148"/>
                  </a:lnTo>
                  <a:lnTo>
                    <a:pt x="9370" y="10148"/>
                  </a:lnTo>
                  <a:lnTo>
                    <a:pt x="9370" y="9449"/>
                  </a:lnTo>
                  <a:cubicBezTo>
                    <a:pt x="9370" y="9263"/>
                    <a:pt x="9464" y="9090"/>
                    <a:pt x="9621" y="8991"/>
                  </a:cubicBezTo>
                  <a:cubicBezTo>
                    <a:pt x="13712" y="6389"/>
                    <a:pt x="11614" y="1"/>
                    <a:pt x="6896" y="1"/>
                  </a:cubicBezTo>
                  <a:cubicBezTo>
                    <a:pt x="6882" y="1"/>
                    <a:pt x="6869" y="1"/>
                    <a:pt x="6855" y="1"/>
                  </a:cubicBezTo>
                  <a:cubicBezTo>
                    <a:pt x="6837" y="1"/>
                    <a:pt x="6819" y="0"/>
                    <a:pt x="680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7"/>
            <p:cNvSpPr/>
            <p:nvPr/>
          </p:nvSpPr>
          <p:spPr>
            <a:xfrm>
              <a:off x="3375818" y="3679614"/>
              <a:ext cx="165118" cy="26168"/>
            </a:xfrm>
            <a:custGeom>
              <a:rect b="b" l="l" r="r" t="t"/>
              <a:pathLst>
                <a:path extrusionOk="0" h="965" w="6089">
                  <a:moveTo>
                    <a:pt x="642" y="0"/>
                  </a:moveTo>
                  <a:cubicBezTo>
                    <a:pt x="1" y="26"/>
                    <a:pt x="1" y="938"/>
                    <a:pt x="642" y="964"/>
                  </a:cubicBezTo>
                  <a:lnTo>
                    <a:pt x="5446" y="964"/>
                  </a:lnTo>
                  <a:cubicBezTo>
                    <a:pt x="6088" y="938"/>
                    <a:pt x="6088" y="26"/>
                    <a:pt x="5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7"/>
            <p:cNvSpPr/>
            <p:nvPr/>
          </p:nvSpPr>
          <p:spPr>
            <a:xfrm>
              <a:off x="3375818" y="3735096"/>
              <a:ext cx="165118" cy="26223"/>
            </a:xfrm>
            <a:custGeom>
              <a:rect b="b" l="l" r="r" t="t"/>
              <a:pathLst>
                <a:path extrusionOk="0" h="967" w="6089">
                  <a:moveTo>
                    <a:pt x="642" y="0"/>
                  </a:moveTo>
                  <a:cubicBezTo>
                    <a:pt x="1" y="26"/>
                    <a:pt x="1" y="940"/>
                    <a:pt x="642" y="967"/>
                  </a:cubicBezTo>
                  <a:lnTo>
                    <a:pt x="5446" y="967"/>
                  </a:lnTo>
                  <a:cubicBezTo>
                    <a:pt x="6088" y="940"/>
                    <a:pt x="6088" y="26"/>
                    <a:pt x="5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0" name="Google Shape;250;p37"/>
          <p:cNvSpPr/>
          <p:nvPr/>
        </p:nvSpPr>
        <p:spPr>
          <a:xfrm>
            <a:off x="334025" y="2565665"/>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HISTORY</a:t>
            </a:r>
            <a:endParaRPr b="1" sz="1200">
              <a:solidFill>
                <a:schemeClr val="dk1"/>
              </a:solidFill>
              <a:latin typeface="Khand"/>
              <a:ea typeface="Khand"/>
              <a:cs typeface="Khand"/>
              <a:sym typeface="Khand"/>
            </a:endParaRPr>
          </a:p>
        </p:txBody>
      </p:sp>
      <p:sp>
        <p:nvSpPr>
          <p:cNvPr id="246" name="Google Shape;246;p37"/>
          <p:cNvSpPr/>
          <p:nvPr/>
        </p:nvSpPr>
        <p:spPr>
          <a:xfrm>
            <a:off x="7312050" y="2572665"/>
            <a:ext cx="1504200" cy="321000"/>
          </a:xfrm>
          <a:prstGeom prst="ellipse">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Khand"/>
                <a:ea typeface="Khand"/>
                <a:cs typeface="Khand"/>
                <a:sym typeface="Khand"/>
              </a:rPr>
              <a:t>SNAPSHOTS</a:t>
            </a:r>
            <a:endParaRPr b="1" sz="1200">
              <a:solidFill>
                <a:schemeClr val="dk1"/>
              </a:solidFill>
              <a:latin typeface="Khand"/>
              <a:ea typeface="Khand"/>
              <a:cs typeface="Khand"/>
              <a:sym typeface="Khan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3"/>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DISTRIBUTION STRATEGY</a:t>
            </a:r>
            <a:endParaRPr b="1"/>
          </a:p>
        </p:txBody>
      </p:sp>
      <p:sp>
        <p:nvSpPr>
          <p:cNvPr id="863" name="Google Shape;863;p73"/>
          <p:cNvSpPr txBox="1"/>
          <p:nvPr/>
        </p:nvSpPr>
        <p:spPr>
          <a:xfrm>
            <a:off x="720000" y="2846200"/>
            <a:ext cx="7704000" cy="423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500">
                <a:solidFill>
                  <a:schemeClr val="dk1"/>
                </a:solidFill>
                <a:latin typeface="Red Hat Text"/>
                <a:ea typeface="Red Hat Text"/>
                <a:cs typeface="Red Hat Text"/>
                <a:sym typeface="Red Hat Text"/>
              </a:rPr>
              <a:t>We recommend Masan to choose only one distributor and  distribution channel level 2 to </a:t>
            </a:r>
            <a:r>
              <a:rPr b="1" lang="en" sz="1500">
                <a:solidFill>
                  <a:schemeClr val="dk1"/>
                </a:solidFill>
                <a:latin typeface="Red Hat Text"/>
                <a:ea typeface="Red Hat Text"/>
                <a:cs typeface="Red Hat Text"/>
                <a:sym typeface="Red Hat Text"/>
              </a:rPr>
              <a:t>avoid lengthening distribution channels</a:t>
            </a:r>
            <a:r>
              <a:rPr lang="en" sz="1500">
                <a:solidFill>
                  <a:schemeClr val="dk1"/>
                </a:solidFill>
                <a:latin typeface="Red Hat Text"/>
                <a:ea typeface="Red Hat Text"/>
                <a:cs typeface="Red Hat Text"/>
                <a:sym typeface="Red Hat Text"/>
              </a:rPr>
              <a:t> in Korea due to regional differentiation and the gap between rich and poor as well as helping the product reach consumers faster without having to go through many other intermediaries.</a:t>
            </a:r>
            <a:endParaRPr sz="15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rPr lang="en" sz="1500">
                <a:solidFill>
                  <a:schemeClr val="dk1"/>
                </a:solidFill>
                <a:latin typeface="Red Hat Text"/>
                <a:ea typeface="Red Hat Text"/>
                <a:cs typeface="Red Hat Text"/>
                <a:sym typeface="Red Hat Text"/>
              </a:rPr>
              <a:t>Masan can implement a</a:t>
            </a:r>
            <a:r>
              <a:rPr b="1" lang="en" sz="1500">
                <a:solidFill>
                  <a:schemeClr val="dk1"/>
                </a:solidFill>
                <a:latin typeface="Red Hat Text"/>
                <a:ea typeface="Red Hat Text"/>
                <a:cs typeface="Red Hat Text"/>
                <a:sym typeface="Red Hat Text"/>
              </a:rPr>
              <a:t> joint venture or acquisition strategy </a:t>
            </a:r>
            <a:r>
              <a:rPr lang="en" sz="1500">
                <a:solidFill>
                  <a:schemeClr val="dk1"/>
                </a:solidFill>
                <a:latin typeface="Red Hat Text"/>
                <a:ea typeface="Red Hat Text"/>
                <a:cs typeface="Red Hat Text"/>
                <a:sym typeface="Red Hat Text"/>
              </a:rPr>
              <a:t>with a Korean business to participate</a:t>
            </a:r>
            <a:r>
              <a:rPr b="1" lang="en" sz="1500">
                <a:solidFill>
                  <a:schemeClr val="dk1"/>
                </a:solidFill>
                <a:latin typeface="Red Hat Text"/>
                <a:ea typeface="Red Hat Text"/>
                <a:cs typeface="Red Hat Text"/>
                <a:sym typeface="Red Hat Text"/>
              </a:rPr>
              <a:t> in distributing </a:t>
            </a:r>
            <a:r>
              <a:rPr lang="en" sz="1500">
                <a:solidFill>
                  <a:schemeClr val="dk1"/>
                </a:solidFill>
                <a:latin typeface="Red Hat Text"/>
                <a:ea typeface="Red Hat Text"/>
                <a:cs typeface="Red Hat Text"/>
                <a:sym typeface="Red Hat Text"/>
              </a:rPr>
              <a:t>products</a:t>
            </a:r>
            <a:r>
              <a:rPr b="1" lang="en" sz="1500">
                <a:solidFill>
                  <a:schemeClr val="dk1"/>
                </a:solidFill>
                <a:latin typeface="Red Hat Text"/>
                <a:ea typeface="Red Hat Text"/>
                <a:cs typeface="Red Hat Text"/>
                <a:sym typeface="Red Hat Text"/>
              </a:rPr>
              <a:t>. </a:t>
            </a:r>
            <a:endParaRPr sz="1500">
              <a:solidFill>
                <a:schemeClr val="dk1"/>
              </a:solidFill>
              <a:latin typeface="Red Hat Text"/>
              <a:ea typeface="Red Hat Text"/>
              <a:cs typeface="Red Hat Text"/>
              <a:sym typeface="Red Hat Text"/>
            </a:endParaRPr>
          </a:p>
          <a:p>
            <a:pPr indent="0" lvl="0" marL="0" rtl="0" algn="l">
              <a:lnSpc>
                <a:spcPct val="115000"/>
              </a:lnSpc>
              <a:spcBef>
                <a:spcPts val="0"/>
              </a:spcBef>
              <a:spcAft>
                <a:spcPts val="0"/>
              </a:spcAft>
              <a:buNone/>
            </a:pPr>
            <a:r>
              <a:t/>
            </a:r>
            <a:endParaRPr sz="1500">
              <a:solidFill>
                <a:schemeClr val="dk1"/>
              </a:solidFill>
              <a:latin typeface="Red Hat Text"/>
              <a:ea typeface="Red Hat Text"/>
              <a:cs typeface="Red Hat Text"/>
              <a:sym typeface="Red Hat Text"/>
            </a:endParaRPr>
          </a:p>
        </p:txBody>
      </p:sp>
      <p:sp>
        <p:nvSpPr>
          <p:cNvPr id="864" name="Google Shape;864;p73"/>
          <p:cNvSpPr txBox="1"/>
          <p:nvPr>
            <p:ph idx="3" type="title"/>
          </p:nvPr>
        </p:nvSpPr>
        <p:spPr>
          <a:xfrm>
            <a:off x="1324950" y="1106250"/>
            <a:ext cx="6494100" cy="48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i="1" lang="en" sz="2000">
                <a:solidFill>
                  <a:srgbClr val="000000"/>
                </a:solidFill>
              </a:rPr>
              <a:t>Using exclusive distribution strategy with indirect distribution method</a:t>
            </a:r>
            <a:endParaRPr b="0" i="1" sz="2000"/>
          </a:p>
        </p:txBody>
      </p:sp>
      <p:sp>
        <p:nvSpPr>
          <p:cNvPr id="865" name="Google Shape;865;p73"/>
          <p:cNvSpPr txBox="1"/>
          <p:nvPr>
            <p:ph type="title"/>
          </p:nvPr>
        </p:nvSpPr>
        <p:spPr>
          <a:xfrm>
            <a:off x="872400" y="158895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DISTRIBUTION </a:t>
            </a:r>
            <a:r>
              <a:rPr b="1" lang="en"/>
              <a:t>CHANNEL STRUCTURE</a:t>
            </a:r>
            <a:endParaRPr b="1"/>
          </a:p>
        </p:txBody>
      </p:sp>
      <p:sp>
        <p:nvSpPr>
          <p:cNvPr id="866" name="Google Shape;866;p73"/>
          <p:cNvSpPr txBox="1"/>
          <p:nvPr>
            <p:ph idx="3" type="title"/>
          </p:nvPr>
        </p:nvSpPr>
        <p:spPr>
          <a:xfrm>
            <a:off x="1477350" y="2155200"/>
            <a:ext cx="6494100" cy="4827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0" i="1" lang="en" sz="2000">
                <a:solidFill>
                  <a:srgbClr val="000000"/>
                </a:solidFill>
              </a:rPr>
              <a:t>Producer → Distributor → Retailer → Consumer</a:t>
            </a:r>
            <a:endParaRPr b="0" i="1" sz="2000"/>
          </a:p>
        </p:txBody>
      </p:sp>
      <p:cxnSp>
        <p:nvCxnSpPr>
          <p:cNvPr id="867" name="Google Shape;867;p73"/>
          <p:cNvCxnSpPr/>
          <p:nvPr/>
        </p:nvCxnSpPr>
        <p:spPr>
          <a:xfrm>
            <a:off x="877500" y="2742050"/>
            <a:ext cx="7389000" cy="0"/>
          </a:xfrm>
          <a:prstGeom prst="straightConnector1">
            <a:avLst/>
          </a:prstGeom>
          <a:noFill/>
          <a:ln cap="flat" cmpd="sng" w="19050">
            <a:solidFill>
              <a:schemeClr val="dk1"/>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1" name="Shape 871"/>
        <p:cNvGrpSpPr/>
        <p:nvPr/>
      </p:nvGrpSpPr>
      <p:grpSpPr>
        <a:xfrm>
          <a:off x="0" y="0"/>
          <a:ext cx="0" cy="0"/>
          <a:chOff x="0" y="0"/>
          <a:chExt cx="0" cy="0"/>
        </a:xfrm>
      </p:grpSpPr>
      <p:sp>
        <p:nvSpPr>
          <p:cNvPr id="872" name="Google Shape;872;p74"/>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t>DISTRIBUTION STRATEGY - </a:t>
            </a:r>
            <a:r>
              <a:rPr b="1" lang="en"/>
              <a:t>DISTRIBUTION CHANNEL </a:t>
            </a:r>
            <a:endParaRPr b="1"/>
          </a:p>
          <a:p>
            <a:pPr indent="0" lvl="0" marL="0" rtl="0" algn="ctr">
              <a:spcBef>
                <a:spcPts val="0"/>
              </a:spcBef>
              <a:spcAft>
                <a:spcPts val="0"/>
              </a:spcAft>
              <a:buNone/>
            </a:pPr>
            <a:r>
              <a:t/>
            </a:r>
            <a:endParaRPr b="1"/>
          </a:p>
        </p:txBody>
      </p:sp>
      <p:sp>
        <p:nvSpPr>
          <p:cNvPr id="873" name="Google Shape;873;p74"/>
          <p:cNvSpPr txBox="1"/>
          <p:nvPr>
            <p:ph idx="2" type="subTitle"/>
          </p:nvPr>
        </p:nvSpPr>
        <p:spPr>
          <a:xfrm>
            <a:off x="720000" y="1397900"/>
            <a:ext cx="7704000" cy="18483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rgbClr val="000000"/>
                </a:solidFill>
                <a:highlight>
                  <a:schemeClr val="dk2"/>
                </a:highlight>
              </a:rPr>
              <a:t>Advantages</a:t>
            </a:r>
            <a:r>
              <a:rPr b="1" lang="en" sz="2000">
                <a:solidFill>
                  <a:srgbClr val="000000"/>
                </a:solidFill>
              </a:rPr>
              <a:t> </a:t>
            </a:r>
            <a:endParaRPr b="1" sz="2000">
              <a:solidFill>
                <a:srgbClr val="000000"/>
              </a:solidFill>
            </a:endParaRPr>
          </a:p>
          <a:p>
            <a:pPr indent="0" lvl="0" marL="0" rtl="0" algn="just">
              <a:lnSpc>
                <a:spcPct val="115000"/>
              </a:lnSpc>
              <a:spcBef>
                <a:spcPts val="0"/>
              </a:spcBef>
              <a:spcAft>
                <a:spcPts val="0"/>
              </a:spcAft>
              <a:buNone/>
            </a:pPr>
            <a:r>
              <a:rPr lang="en">
                <a:solidFill>
                  <a:srgbClr val="000000"/>
                </a:solidFill>
              </a:rPr>
              <a:t>- Both Masan Consumer and distributors can focus on their specific tasks, which </a:t>
            </a:r>
            <a:r>
              <a:rPr b="1" lang="en">
                <a:solidFill>
                  <a:srgbClr val="000000"/>
                </a:solidFill>
              </a:rPr>
              <a:t>creates </a:t>
            </a:r>
            <a:r>
              <a:rPr b="1" lang="en">
                <a:solidFill>
                  <a:srgbClr val="000000"/>
                </a:solidFill>
              </a:rPr>
              <a:t>specialization</a:t>
            </a:r>
            <a:r>
              <a:rPr lang="en">
                <a:solidFill>
                  <a:srgbClr val="000000"/>
                </a:solidFill>
              </a:rPr>
              <a:t>. This contributes to </a:t>
            </a:r>
            <a:r>
              <a:rPr i="1" lang="en">
                <a:solidFill>
                  <a:srgbClr val="000000"/>
                </a:solidFill>
              </a:rPr>
              <a:t>increasing productivity, the number of products produced as well as minimal production costs and increased profits.</a:t>
            </a:r>
            <a:endParaRPr i="1">
              <a:solidFill>
                <a:srgbClr val="000000"/>
              </a:solidFill>
            </a:endParaRPr>
          </a:p>
          <a:p>
            <a:pPr indent="0" lvl="0" marL="0" rtl="0" algn="just">
              <a:lnSpc>
                <a:spcPct val="115000"/>
              </a:lnSpc>
              <a:spcBef>
                <a:spcPts val="0"/>
              </a:spcBef>
              <a:spcAft>
                <a:spcPts val="0"/>
              </a:spcAft>
              <a:buNone/>
            </a:pPr>
            <a:r>
              <a:rPr lang="en">
                <a:solidFill>
                  <a:srgbClr val="000000"/>
                </a:solidFill>
              </a:rPr>
              <a:t>- </a:t>
            </a:r>
            <a:r>
              <a:rPr b="1" lang="en">
                <a:solidFill>
                  <a:srgbClr val="000000"/>
                </a:solidFill>
              </a:rPr>
              <a:t>Use </a:t>
            </a:r>
            <a:r>
              <a:rPr b="1" lang="en">
                <a:solidFill>
                  <a:srgbClr val="000000"/>
                </a:solidFill>
              </a:rPr>
              <a:t>distributors' localization advantages</a:t>
            </a:r>
            <a:r>
              <a:rPr lang="en">
                <a:solidFill>
                  <a:srgbClr val="000000"/>
                </a:solidFill>
              </a:rPr>
              <a:t>, including relationships with retailers to </a:t>
            </a:r>
            <a:r>
              <a:rPr i="1" lang="en">
                <a:solidFill>
                  <a:srgbClr val="000000"/>
                </a:solidFill>
              </a:rPr>
              <a:t>strengthen the Masan brand in the market</a:t>
            </a:r>
            <a:r>
              <a:rPr lang="en">
                <a:solidFill>
                  <a:srgbClr val="000000"/>
                </a:solidFill>
              </a:rPr>
              <a:t>. </a:t>
            </a:r>
            <a:endParaRPr>
              <a:solidFill>
                <a:srgbClr val="000000"/>
              </a:solidFill>
            </a:endParaRPr>
          </a:p>
          <a:p>
            <a:pPr indent="0" lvl="0" marL="0" rtl="0" algn="just">
              <a:lnSpc>
                <a:spcPct val="115000"/>
              </a:lnSpc>
              <a:spcBef>
                <a:spcPts val="0"/>
              </a:spcBef>
              <a:spcAft>
                <a:spcPts val="0"/>
              </a:spcAft>
              <a:buNone/>
            </a:pPr>
            <a:r>
              <a:rPr lang="en">
                <a:solidFill>
                  <a:srgbClr val="000000"/>
                </a:solidFill>
              </a:rPr>
              <a:t>- Masan Consumer is a reputable company in its home market with strong financial resources. However, Masan Consumer lacks experience and management ability in Korea - a new and large market, so it chooses a distribution system for its products with a single channel helps </a:t>
            </a:r>
            <a:r>
              <a:rPr b="1" lang="en">
                <a:solidFill>
                  <a:srgbClr val="000000"/>
                </a:solidFill>
              </a:rPr>
              <a:t>manage distribution quality better</a:t>
            </a:r>
            <a:r>
              <a:rPr lang="en">
                <a:solidFill>
                  <a:srgbClr val="000000"/>
                </a:solidFill>
              </a:rPr>
              <a:t> and will meet consumer needs as quickly as possible. </a:t>
            </a:r>
            <a:endParaRPr>
              <a:solidFill>
                <a:srgbClr val="000000"/>
              </a:solidFill>
            </a:endParaRPr>
          </a:p>
          <a:p>
            <a:pPr indent="0" lvl="0" marL="0" rtl="0" algn="just">
              <a:lnSpc>
                <a:spcPct val="115000"/>
              </a:lnSpc>
              <a:spcBef>
                <a:spcPts val="0"/>
              </a:spcBef>
              <a:spcAft>
                <a:spcPts val="0"/>
              </a:spcAft>
              <a:buNone/>
            </a:pPr>
            <a:r>
              <a:rPr lang="en">
                <a:solidFill>
                  <a:srgbClr val="000000"/>
                </a:solidFill>
              </a:rPr>
              <a:t>Besides, this strategy allows Masan to have </a:t>
            </a:r>
            <a:r>
              <a:rPr b="1" lang="en">
                <a:solidFill>
                  <a:srgbClr val="000000"/>
                </a:solidFill>
              </a:rPr>
              <a:t>control over promotion policies, services, prices</a:t>
            </a:r>
            <a:r>
              <a:rPr lang="en">
                <a:solidFill>
                  <a:srgbClr val="000000"/>
                </a:solidFill>
              </a:rPr>
              <a:t>,...</a:t>
            </a:r>
            <a:endParaRPr>
              <a:solidFill>
                <a:srgbClr val="000000"/>
              </a:solidFill>
            </a:endParaRPr>
          </a:p>
          <a:p>
            <a:pPr indent="0" lvl="0" marL="0" rtl="0" algn="l">
              <a:lnSpc>
                <a:spcPct val="100000"/>
              </a:lnSpc>
              <a:spcBef>
                <a:spcPts val="0"/>
              </a:spcBef>
              <a:spcAft>
                <a:spcPts val="0"/>
              </a:spcAft>
              <a:buNone/>
            </a:pPr>
            <a:r>
              <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2"/>
            </a:gs>
            <a:gs pos="25000">
              <a:srgbClr val="D0D0D0"/>
            </a:gs>
            <a:gs pos="50000">
              <a:schemeClr val="lt2"/>
            </a:gs>
            <a:gs pos="75000">
              <a:schemeClr val="dk2"/>
            </a:gs>
            <a:gs pos="100000">
              <a:schemeClr val="lt2"/>
            </a:gs>
          </a:gsLst>
          <a:lin ang="2698631" scaled="0"/>
        </a:gradFill>
      </p:bgPr>
    </p:bg>
    <p:spTree>
      <p:nvGrpSpPr>
        <p:cNvPr id="877" name="Shape 877"/>
        <p:cNvGrpSpPr/>
        <p:nvPr/>
      </p:nvGrpSpPr>
      <p:grpSpPr>
        <a:xfrm>
          <a:off x="0" y="0"/>
          <a:ext cx="0" cy="0"/>
          <a:chOff x="0" y="0"/>
          <a:chExt cx="0" cy="0"/>
        </a:xfrm>
      </p:grpSpPr>
      <p:cxnSp>
        <p:nvCxnSpPr>
          <p:cNvPr id="878" name="Google Shape;878;p75"/>
          <p:cNvCxnSpPr>
            <a:stCxn id="879" idx="6"/>
            <a:endCxn id="880" idx="1"/>
          </p:cNvCxnSpPr>
          <p:nvPr/>
        </p:nvCxnSpPr>
        <p:spPr>
          <a:xfrm>
            <a:off x="1885600" y="1637538"/>
            <a:ext cx="372000" cy="934500"/>
          </a:xfrm>
          <a:prstGeom prst="curvedConnector2">
            <a:avLst/>
          </a:prstGeom>
          <a:noFill/>
          <a:ln cap="flat" cmpd="sng" w="9525">
            <a:solidFill>
              <a:schemeClr val="dk1"/>
            </a:solidFill>
            <a:prstDash val="solid"/>
            <a:round/>
            <a:headEnd len="med" w="med" type="none"/>
            <a:tailEnd len="med" w="med" type="none"/>
          </a:ln>
        </p:spPr>
      </p:cxnSp>
      <p:sp>
        <p:nvSpPr>
          <p:cNvPr id="881" name="Google Shape;881;p75"/>
          <p:cNvSpPr/>
          <p:nvPr/>
        </p:nvSpPr>
        <p:spPr>
          <a:xfrm>
            <a:off x="1324000" y="2290938"/>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75"/>
          <p:cNvSpPr/>
          <p:nvPr/>
        </p:nvSpPr>
        <p:spPr>
          <a:xfrm>
            <a:off x="7258400" y="2290938"/>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75"/>
          <p:cNvSpPr/>
          <p:nvPr/>
        </p:nvSpPr>
        <p:spPr>
          <a:xfrm>
            <a:off x="1324000" y="1356738"/>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75"/>
          <p:cNvSpPr/>
          <p:nvPr/>
        </p:nvSpPr>
        <p:spPr>
          <a:xfrm>
            <a:off x="7258400" y="1356738"/>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75"/>
          <p:cNvSpPr/>
          <p:nvPr/>
        </p:nvSpPr>
        <p:spPr>
          <a:xfrm>
            <a:off x="1324000" y="3225138"/>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75"/>
          <p:cNvSpPr/>
          <p:nvPr/>
        </p:nvSpPr>
        <p:spPr>
          <a:xfrm>
            <a:off x="7258400" y="3225138"/>
            <a:ext cx="561600" cy="5616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6" name="Google Shape;886;p75"/>
          <p:cNvCxnSpPr>
            <a:stCxn id="880" idx="1"/>
            <a:endCxn id="884" idx="6"/>
          </p:cNvCxnSpPr>
          <p:nvPr/>
        </p:nvCxnSpPr>
        <p:spPr>
          <a:xfrm rot="5400000">
            <a:off x="1604650" y="2852988"/>
            <a:ext cx="933900" cy="372000"/>
          </a:xfrm>
          <a:prstGeom prst="curvedConnector2">
            <a:avLst/>
          </a:prstGeom>
          <a:noFill/>
          <a:ln cap="flat" cmpd="sng" w="9525">
            <a:solidFill>
              <a:schemeClr val="dk1"/>
            </a:solidFill>
            <a:prstDash val="solid"/>
            <a:round/>
            <a:headEnd len="med" w="med" type="none"/>
            <a:tailEnd len="med" w="med" type="none"/>
          </a:ln>
        </p:spPr>
      </p:cxnSp>
      <p:cxnSp>
        <p:nvCxnSpPr>
          <p:cNvPr id="887" name="Google Shape;887;p75"/>
          <p:cNvCxnSpPr>
            <a:stCxn id="880" idx="3"/>
            <a:endCxn id="883" idx="2"/>
          </p:cNvCxnSpPr>
          <p:nvPr/>
        </p:nvCxnSpPr>
        <p:spPr>
          <a:xfrm rot="-5400000">
            <a:off x="6542750" y="1855788"/>
            <a:ext cx="933900" cy="497400"/>
          </a:xfrm>
          <a:prstGeom prst="curvedConnector2">
            <a:avLst/>
          </a:prstGeom>
          <a:noFill/>
          <a:ln cap="flat" cmpd="sng" w="9525">
            <a:solidFill>
              <a:schemeClr val="dk1"/>
            </a:solidFill>
            <a:prstDash val="solid"/>
            <a:round/>
            <a:headEnd len="med" w="med" type="none"/>
            <a:tailEnd len="med" w="med" type="none"/>
          </a:ln>
        </p:spPr>
      </p:cxnSp>
      <p:cxnSp>
        <p:nvCxnSpPr>
          <p:cNvPr id="888" name="Google Shape;888;p75"/>
          <p:cNvCxnSpPr>
            <a:stCxn id="880" idx="3"/>
            <a:endCxn id="885" idx="2"/>
          </p:cNvCxnSpPr>
          <p:nvPr/>
        </p:nvCxnSpPr>
        <p:spPr>
          <a:xfrm flipH="1" rot="-5400000">
            <a:off x="6542450" y="2789988"/>
            <a:ext cx="934500" cy="497400"/>
          </a:xfrm>
          <a:prstGeom prst="curvedConnector2">
            <a:avLst/>
          </a:prstGeom>
          <a:noFill/>
          <a:ln cap="flat" cmpd="sng" w="9525">
            <a:solidFill>
              <a:schemeClr val="dk1"/>
            </a:solidFill>
            <a:prstDash val="solid"/>
            <a:round/>
            <a:headEnd len="med" w="med" type="none"/>
            <a:tailEnd len="med" w="med" type="none"/>
          </a:ln>
        </p:spPr>
      </p:cxnSp>
      <p:cxnSp>
        <p:nvCxnSpPr>
          <p:cNvPr id="889" name="Google Shape;889;p75"/>
          <p:cNvCxnSpPr>
            <a:stCxn id="880" idx="1"/>
            <a:endCxn id="881" idx="6"/>
          </p:cNvCxnSpPr>
          <p:nvPr/>
        </p:nvCxnSpPr>
        <p:spPr>
          <a:xfrm rot="10800000">
            <a:off x="1885600" y="2571738"/>
            <a:ext cx="372000" cy="300"/>
          </a:xfrm>
          <a:prstGeom prst="straightConnector1">
            <a:avLst/>
          </a:prstGeom>
          <a:noFill/>
          <a:ln cap="flat" cmpd="sng" w="9525">
            <a:solidFill>
              <a:schemeClr val="dk1"/>
            </a:solidFill>
            <a:prstDash val="solid"/>
            <a:round/>
            <a:headEnd len="med" w="med" type="none"/>
            <a:tailEnd len="med" w="med" type="none"/>
          </a:ln>
        </p:spPr>
      </p:cxnSp>
      <p:cxnSp>
        <p:nvCxnSpPr>
          <p:cNvPr id="890" name="Google Shape;890;p75"/>
          <p:cNvCxnSpPr>
            <a:stCxn id="880" idx="3"/>
            <a:endCxn id="882" idx="2"/>
          </p:cNvCxnSpPr>
          <p:nvPr/>
        </p:nvCxnSpPr>
        <p:spPr>
          <a:xfrm>
            <a:off x="6761000" y="2571438"/>
            <a:ext cx="497400" cy="300"/>
          </a:xfrm>
          <a:prstGeom prst="straightConnector1">
            <a:avLst/>
          </a:prstGeom>
          <a:noFill/>
          <a:ln cap="flat" cmpd="sng" w="9525">
            <a:solidFill>
              <a:schemeClr val="dk1"/>
            </a:solidFill>
            <a:prstDash val="solid"/>
            <a:round/>
            <a:headEnd len="med" w="med" type="none"/>
            <a:tailEnd len="med" w="med" type="none"/>
          </a:ln>
        </p:spPr>
      </p:cxnSp>
      <p:grpSp>
        <p:nvGrpSpPr>
          <p:cNvPr id="891" name="Google Shape;891;p75"/>
          <p:cNvGrpSpPr/>
          <p:nvPr/>
        </p:nvGrpSpPr>
        <p:grpSpPr>
          <a:xfrm>
            <a:off x="7377148" y="2428810"/>
            <a:ext cx="324091" cy="285889"/>
            <a:chOff x="3230849" y="2159963"/>
            <a:chExt cx="455056" cy="401417"/>
          </a:xfrm>
        </p:grpSpPr>
        <p:sp>
          <p:nvSpPr>
            <p:cNvPr id="892" name="Google Shape;892;p75"/>
            <p:cNvSpPr/>
            <p:nvPr/>
          </p:nvSpPr>
          <p:spPr>
            <a:xfrm>
              <a:off x="3472491" y="2159963"/>
              <a:ext cx="138462" cy="103887"/>
            </a:xfrm>
            <a:custGeom>
              <a:rect b="b" l="l" r="r" t="t"/>
              <a:pathLst>
                <a:path extrusionOk="0" h="3831" w="5106">
                  <a:moveTo>
                    <a:pt x="1" y="1"/>
                  </a:moveTo>
                  <a:lnTo>
                    <a:pt x="1" y="2395"/>
                  </a:lnTo>
                  <a:cubicBezTo>
                    <a:pt x="1303" y="2507"/>
                    <a:pt x="2487" y="3029"/>
                    <a:pt x="3427" y="3830"/>
                  </a:cubicBezTo>
                  <a:lnTo>
                    <a:pt x="5106" y="2151"/>
                  </a:lnTo>
                  <a:cubicBezTo>
                    <a:pt x="3739" y="912"/>
                    <a:pt x="1960" y="121"/>
                    <a:pt x="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75"/>
            <p:cNvSpPr/>
            <p:nvPr/>
          </p:nvSpPr>
          <p:spPr>
            <a:xfrm>
              <a:off x="3585299" y="2238522"/>
              <a:ext cx="100606" cy="148495"/>
            </a:xfrm>
            <a:custGeom>
              <a:rect b="b" l="l" r="r" t="t"/>
              <a:pathLst>
                <a:path extrusionOk="0" h="5476" w="3710">
                  <a:moveTo>
                    <a:pt x="1677" y="1"/>
                  </a:moveTo>
                  <a:lnTo>
                    <a:pt x="0" y="1677"/>
                  </a:lnTo>
                  <a:cubicBezTo>
                    <a:pt x="802" y="2644"/>
                    <a:pt x="1313" y="3862"/>
                    <a:pt x="1391" y="5195"/>
                  </a:cubicBezTo>
                  <a:cubicBezTo>
                    <a:pt x="1402" y="5352"/>
                    <a:pt x="1533" y="5475"/>
                    <a:pt x="1693" y="5475"/>
                  </a:cubicBezTo>
                  <a:lnTo>
                    <a:pt x="3403" y="5475"/>
                  </a:lnTo>
                  <a:cubicBezTo>
                    <a:pt x="3571" y="5475"/>
                    <a:pt x="3709" y="5334"/>
                    <a:pt x="3702" y="5161"/>
                  </a:cubicBezTo>
                  <a:cubicBezTo>
                    <a:pt x="3631" y="3191"/>
                    <a:pt x="2879" y="1397"/>
                    <a:pt x="167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75"/>
            <p:cNvSpPr/>
            <p:nvPr/>
          </p:nvSpPr>
          <p:spPr>
            <a:xfrm>
              <a:off x="3347616" y="2278628"/>
              <a:ext cx="89542" cy="88837"/>
            </a:xfrm>
            <a:custGeom>
              <a:rect b="b" l="l" r="r" t="t"/>
              <a:pathLst>
                <a:path extrusionOk="0" h="3276" w="3302">
                  <a:moveTo>
                    <a:pt x="394" y="1"/>
                  </a:moveTo>
                  <a:cubicBezTo>
                    <a:pt x="302" y="1"/>
                    <a:pt x="209" y="37"/>
                    <a:pt x="140" y="106"/>
                  </a:cubicBezTo>
                  <a:cubicBezTo>
                    <a:pt x="14" y="235"/>
                    <a:pt x="1" y="436"/>
                    <a:pt x="111" y="578"/>
                  </a:cubicBezTo>
                  <a:lnTo>
                    <a:pt x="2183" y="3276"/>
                  </a:lnTo>
                  <a:cubicBezTo>
                    <a:pt x="2398" y="2778"/>
                    <a:pt x="2798" y="2380"/>
                    <a:pt x="3301" y="2170"/>
                  </a:cubicBezTo>
                  <a:lnTo>
                    <a:pt x="616" y="78"/>
                  </a:lnTo>
                  <a:cubicBezTo>
                    <a:pt x="551" y="26"/>
                    <a:pt x="472" y="1"/>
                    <a:pt x="39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75"/>
            <p:cNvSpPr/>
            <p:nvPr/>
          </p:nvSpPr>
          <p:spPr>
            <a:xfrm>
              <a:off x="3430595" y="2361743"/>
              <a:ext cx="55564" cy="55320"/>
            </a:xfrm>
            <a:custGeom>
              <a:rect b="b" l="l" r="r" t="t"/>
              <a:pathLst>
                <a:path extrusionOk="0" h="2040" w="2049">
                  <a:moveTo>
                    <a:pt x="1025" y="0"/>
                  </a:moveTo>
                  <a:cubicBezTo>
                    <a:pt x="528" y="0"/>
                    <a:pt x="30" y="339"/>
                    <a:pt x="0" y="1018"/>
                  </a:cubicBezTo>
                  <a:cubicBezTo>
                    <a:pt x="0" y="1581"/>
                    <a:pt x="464" y="2039"/>
                    <a:pt x="1027" y="2039"/>
                  </a:cubicBezTo>
                  <a:cubicBezTo>
                    <a:pt x="1590" y="2039"/>
                    <a:pt x="2049" y="1581"/>
                    <a:pt x="2049" y="1018"/>
                  </a:cubicBezTo>
                  <a:cubicBezTo>
                    <a:pt x="2020" y="339"/>
                    <a:pt x="1523" y="0"/>
                    <a:pt x="10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75"/>
            <p:cNvSpPr/>
            <p:nvPr/>
          </p:nvSpPr>
          <p:spPr>
            <a:xfrm>
              <a:off x="3342166" y="2517260"/>
              <a:ext cx="232424" cy="44120"/>
            </a:xfrm>
            <a:custGeom>
              <a:rect b="b" l="l" r="r" t="t"/>
              <a:pathLst>
                <a:path extrusionOk="0" h="1627" w="8571">
                  <a:moveTo>
                    <a:pt x="191" y="0"/>
                  </a:moveTo>
                  <a:cubicBezTo>
                    <a:pt x="87" y="0"/>
                    <a:pt x="0" y="84"/>
                    <a:pt x="0" y="189"/>
                  </a:cubicBezTo>
                  <a:lnTo>
                    <a:pt x="0" y="1438"/>
                  </a:lnTo>
                  <a:cubicBezTo>
                    <a:pt x="5" y="1543"/>
                    <a:pt x="87" y="1627"/>
                    <a:pt x="191" y="1627"/>
                  </a:cubicBezTo>
                  <a:lnTo>
                    <a:pt x="8380" y="1627"/>
                  </a:lnTo>
                  <a:cubicBezTo>
                    <a:pt x="8484" y="1627"/>
                    <a:pt x="8571" y="1543"/>
                    <a:pt x="8571" y="1438"/>
                  </a:cubicBezTo>
                  <a:lnTo>
                    <a:pt x="8571" y="189"/>
                  </a:lnTo>
                  <a:cubicBezTo>
                    <a:pt x="8571" y="84"/>
                    <a:pt x="8484" y="0"/>
                    <a:pt x="838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75"/>
            <p:cNvSpPr/>
            <p:nvPr/>
          </p:nvSpPr>
          <p:spPr>
            <a:xfrm>
              <a:off x="3308757" y="2252324"/>
              <a:ext cx="338969" cy="236682"/>
            </a:xfrm>
            <a:custGeom>
              <a:rect b="b" l="l" r="r" t="t"/>
              <a:pathLst>
                <a:path extrusionOk="0" h="8728" w="12500">
                  <a:moveTo>
                    <a:pt x="5575" y="0"/>
                  </a:moveTo>
                  <a:cubicBezTo>
                    <a:pt x="4808" y="0"/>
                    <a:pt x="3995" y="183"/>
                    <a:pt x="3168" y="594"/>
                  </a:cubicBezTo>
                  <a:lnTo>
                    <a:pt x="6804" y="3429"/>
                  </a:lnTo>
                  <a:cubicBezTo>
                    <a:pt x="6811" y="3434"/>
                    <a:pt x="6819" y="3442"/>
                    <a:pt x="6825" y="3447"/>
                  </a:cubicBezTo>
                  <a:cubicBezTo>
                    <a:pt x="8312" y="4662"/>
                    <a:pt x="7464" y="7101"/>
                    <a:pt x="5517" y="7112"/>
                  </a:cubicBezTo>
                  <a:cubicBezTo>
                    <a:pt x="4818" y="7112"/>
                    <a:pt x="4195" y="6761"/>
                    <a:pt x="3823" y="6224"/>
                  </a:cubicBezTo>
                  <a:lnTo>
                    <a:pt x="3820" y="6221"/>
                  </a:lnTo>
                  <a:lnTo>
                    <a:pt x="1085" y="2669"/>
                  </a:lnTo>
                  <a:lnTo>
                    <a:pt x="1085" y="2669"/>
                  </a:lnTo>
                  <a:cubicBezTo>
                    <a:pt x="1" y="4649"/>
                    <a:pt x="407" y="7245"/>
                    <a:pt x="2070" y="8728"/>
                  </a:cubicBezTo>
                  <a:lnTo>
                    <a:pt x="8967" y="8728"/>
                  </a:lnTo>
                  <a:cubicBezTo>
                    <a:pt x="12500" y="5299"/>
                    <a:pt x="9705" y="0"/>
                    <a:pt x="55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75"/>
            <p:cNvSpPr/>
            <p:nvPr/>
          </p:nvSpPr>
          <p:spPr>
            <a:xfrm>
              <a:off x="3306073" y="2160044"/>
              <a:ext cx="138191" cy="94125"/>
            </a:xfrm>
            <a:custGeom>
              <a:rect b="b" l="l" r="r" t="t"/>
              <a:pathLst>
                <a:path extrusionOk="0" h="3471" w="5096">
                  <a:moveTo>
                    <a:pt x="5095" y="0"/>
                  </a:moveTo>
                  <a:cubicBezTo>
                    <a:pt x="3139" y="121"/>
                    <a:pt x="1365" y="912"/>
                    <a:pt x="0" y="2145"/>
                  </a:cubicBezTo>
                  <a:lnTo>
                    <a:pt x="1326" y="3471"/>
                  </a:lnTo>
                  <a:cubicBezTo>
                    <a:pt x="1513" y="3379"/>
                    <a:pt x="1718" y="3334"/>
                    <a:pt x="1923" y="3334"/>
                  </a:cubicBezTo>
                  <a:cubicBezTo>
                    <a:pt x="2039" y="3334"/>
                    <a:pt x="2155" y="3348"/>
                    <a:pt x="2269" y="3377"/>
                  </a:cubicBezTo>
                  <a:cubicBezTo>
                    <a:pt x="3120" y="2824"/>
                    <a:pt x="4100" y="2481"/>
                    <a:pt x="5095" y="2394"/>
                  </a:cubicBezTo>
                  <a:lnTo>
                    <a:pt x="509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75"/>
            <p:cNvSpPr/>
            <p:nvPr/>
          </p:nvSpPr>
          <p:spPr>
            <a:xfrm>
              <a:off x="3230849" y="2238251"/>
              <a:ext cx="91955" cy="148767"/>
            </a:xfrm>
            <a:custGeom>
              <a:rect b="b" l="l" r="r" t="t"/>
              <a:pathLst>
                <a:path extrusionOk="0" h="5486" w="3391">
                  <a:moveTo>
                    <a:pt x="2041" y="0"/>
                  </a:moveTo>
                  <a:cubicBezTo>
                    <a:pt x="831" y="1399"/>
                    <a:pt x="79" y="3196"/>
                    <a:pt x="6" y="5171"/>
                  </a:cubicBezTo>
                  <a:cubicBezTo>
                    <a:pt x="0" y="5341"/>
                    <a:pt x="137" y="5485"/>
                    <a:pt x="307" y="5485"/>
                  </a:cubicBezTo>
                  <a:lnTo>
                    <a:pt x="2017" y="5485"/>
                  </a:lnTo>
                  <a:cubicBezTo>
                    <a:pt x="2177" y="5485"/>
                    <a:pt x="2308" y="5362"/>
                    <a:pt x="2319" y="5205"/>
                  </a:cubicBezTo>
                  <a:cubicBezTo>
                    <a:pt x="2384" y="4147"/>
                    <a:pt x="2740" y="3096"/>
                    <a:pt x="3335" y="2185"/>
                  </a:cubicBezTo>
                  <a:cubicBezTo>
                    <a:pt x="3272" y="1910"/>
                    <a:pt x="3290" y="1616"/>
                    <a:pt x="3390" y="1349"/>
                  </a:cubicBezTo>
                  <a:lnTo>
                    <a:pt x="204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75"/>
          <p:cNvGrpSpPr/>
          <p:nvPr/>
        </p:nvGrpSpPr>
        <p:grpSpPr>
          <a:xfrm>
            <a:off x="7377262" y="1490767"/>
            <a:ext cx="323880" cy="293576"/>
            <a:chOff x="2488433" y="2154567"/>
            <a:chExt cx="454760" cy="412210"/>
          </a:xfrm>
        </p:grpSpPr>
        <p:sp>
          <p:nvSpPr>
            <p:cNvPr id="901" name="Google Shape;901;p75"/>
            <p:cNvSpPr/>
            <p:nvPr/>
          </p:nvSpPr>
          <p:spPr>
            <a:xfrm>
              <a:off x="2488569" y="2534588"/>
              <a:ext cx="143452" cy="32134"/>
            </a:xfrm>
            <a:custGeom>
              <a:rect b="b" l="l" r="r" t="t"/>
              <a:pathLst>
                <a:path extrusionOk="0" h="1185" w="5290">
                  <a:moveTo>
                    <a:pt x="1" y="0"/>
                  </a:moveTo>
                  <a:lnTo>
                    <a:pt x="1" y="571"/>
                  </a:lnTo>
                  <a:cubicBezTo>
                    <a:pt x="1" y="909"/>
                    <a:pt x="276" y="1184"/>
                    <a:pt x="613" y="1184"/>
                  </a:cubicBezTo>
                  <a:lnTo>
                    <a:pt x="5289" y="1184"/>
                  </a:lnTo>
                  <a:cubicBezTo>
                    <a:pt x="5273" y="1114"/>
                    <a:pt x="5268" y="1040"/>
                    <a:pt x="5268" y="964"/>
                  </a:cubicBezTo>
                  <a:lnTo>
                    <a:pt x="5268"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75"/>
            <p:cNvSpPr/>
            <p:nvPr/>
          </p:nvSpPr>
          <p:spPr>
            <a:xfrm>
              <a:off x="2661604" y="2534642"/>
              <a:ext cx="108416" cy="32134"/>
            </a:xfrm>
            <a:custGeom>
              <a:rect b="b" l="l" r="r" t="t"/>
              <a:pathLst>
                <a:path extrusionOk="0" h="1185" w="3998">
                  <a:moveTo>
                    <a:pt x="0" y="1"/>
                  </a:moveTo>
                  <a:lnTo>
                    <a:pt x="0" y="968"/>
                  </a:lnTo>
                  <a:lnTo>
                    <a:pt x="3" y="968"/>
                  </a:lnTo>
                  <a:cubicBezTo>
                    <a:pt x="3" y="1080"/>
                    <a:pt x="90" y="1172"/>
                    <a:pt x="197" y="1185"/>
                  </a:cubicBezTo>
                  <a:lnTo>
                    <a:pt x="3804" y="1185"/>
                  </a:lnTo>
                  <a:cubicBezTo>
                    <a:pt x="3914" y="1172"/>
                    <a:pt x="3998" y="1078"/>
                    <a:pt x="3998" y="968"/>
                  </a:cubicBezTo>
                  <a:lnTo>
                    <a:pt x="3998"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75"/>
            <p:cNvSpPr/>
            <p:nvPr/>
          </p:nvSpPr>
          <p:spPr>
            <a:xfrm>
              <a:off x="2799685" y="2534642"/>
              <a:ext cx="143452" cy="32134"/>
            </a:xfrm>
            <a:custGeom>
              <a:rect b="b" l="l" r="r" t="t"/>
              <a:pathLst>
                <a:path extrusionOk="0" h="1185" w="5290">
                  <a:moveTo>
                    <a:pt x="16" y="1"/>
                  </a:moveTo>
                  <a:lnTo>
                    <a:pt x="16" y="968"/>
                  </a:lnTo>
                  <a:lnTo>
                    <a:pt x="19" y="968"/>
                  </a:lnTo>
                  <a:cubicBezTo>
                    <a:pt x="19" y="1041"/>
                    <a:pt x="14" y="1114"/>
                    <a:pt x="1" y="1185"/>
                  </a:cubicBezTo>
                  <a:lnTo>
                    <a:pt x="4676" y="1185"/>
                  </a:lnTo>
                  <a:cubicBezTo>
                    <a:pt x="5014" y="1185"/>
                    <a:pt x="5289" y="910"/>
                    <a:pt x="5289" y="575"/>
                  </a:cubicBezTo>
                  <a:lnTo>
                    <a:pt x="528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75"/>
            <p:cNvSpPr/>
            <p:nvPr/>
          </p:nvSpPr>
          <p:spPr>
            <a:xfrm>
              <a:off x="2598231" y="2154567"/>
              <a:ext cx="235299" cy="235271"/>
            </a:xfrm>
            <a:custGeom>
              <a:rect b="b" l="l" r="r" t="t"/>
              <a:pathLst>
                <a:path extrusionOk="0" h="8676" w="8677">
                  <a:moveTo>
                    <a:pt x="5114" y="2130"/>
                  </a:moveTo>
                  <a:cubicBezTo>
                    <a:pt x="5386" y="2130"/>
                    <a:pt x="5606" y="2350"/>
                    <a:pt x="5606" y="2623"/>
                  </a:cubicBezTo>
                  <a:cubicBezTo>
                    <a:pt x="5606" y="2895"/>
                    <a:pt x="5386" y="3112"/>
                    <a:pt x="5114" y="3112"/>
                  </a:cubicBezTo>
                  <a:cubicBezTo>
                    <a:pt x="4606" y="3112"/>
                    <a:pt x="4168" y="3421"/>
                    <a:pt x="3977" y="3859"/>
                  </a:cubicBezTo>
                  <a:lnTo>
                    <a:pt x="5114" y="3859"/>
                  </a:lnTo>
                  <a:cubicBezTo>
                    <a:pt x="5766" y="3885"/>
                    <a:pt x="5766" y="4815"/>
                    <a:pt x="5114" y="4841"/>
                  </a:cubicBezTo>
                  <a:lnTo>
                    <a:pt x="3977" y="4841"/>
                  </a:lnTo>
                  <a:cubicBezTo>
                    <a:pt x="4168" y="5281"/>
                    <a:pt x="4606" y="5588"/>
                    <a:pt x="5114" y="5588"/>
                  </a:cubicBezTo>
                  <a:cubicBezTo>
                    <a:pt x="5386" y="5588"/>
                    <a:pt x="5606" y="5808"/>
                    <a:pt x="5606" y="6080"/>
                  </a:cubicBezTo>
                  <a:cubicBezTo>
                    <a:pt x="5606" y="6353"/>
                    <a:pt x="5386" y="6570"/>
                    <a:pt x="5114" y="6570"/>
                  </a:cubicBezTo>
                  <a:cubicBezTo>
                    <a:pt x="4061" y="6570"/>
                    <a:pt x="3173" y="5831"/>
                    <a:pt x="2950" y="4841"/>
                  </a:cubicBezTo>
                  <a:lnTo>
                    <a:pt x="2772" y="4841"/>
                  </a:lnTo>
                  <a:cubicBezTo>
                    <a:pt x="2123" y="4815"/>
                    <a:pt x="2123" y="3885"/>
                    <a:pt x="2772" y="3859"/>
                  </a:cubicBezTo>
                  <a:lnTo>
                    <a:pt x="2950" y="3859"/>
                  </a:lnTo>
                  <a:cubicBezTo>
                    <a:pt x="3176" y="2871"/>
                    <a:pt x="4061" y="2130"/>
                    <a:pt x="5114" y="2130"/>
                  </a:cubicBezTo>
                  <a:close/>
                  <a:moveTo>
                    <a:pt x="3846" y="1"/>
                  </a:moveTo>
                  <a:cubicBezTo>
                    <a:pt x="1829" y="226"/>
                    <a:pt x="226" y="1829"/>
                    <a:pt x="1" y="3846"/>
                  </a:cubicBezTo>
                  <a:lnTo>
                    <a:pt x="237" y="3846"/>
                  </a:lnTo>
                  <a:cubicBezTo>
                    <a:pt x="886" y="3872"/>
                    <a:pt x="886" y="4802"/>
                    <a:pt x="237" y="4828"/>
                  </a:cubicBezTo>
                  <a:lnTo>
                    <a:pt x="1" y="4828"/>
                  </a:lnTo>
                  <a:cubicBezTo>
                    <a:pt x="226" y="6845"/>
                    <a:pt x="1829" y="8451"/>
                    <a:pt x="3846" y="8676"/>
                  </a:cubicBezTo>
                  <a:lnTo>
                    <a:pt x="3846" y="8440"/>
                  </a:lnTo>
                  <a:cubicBezTo>
                    <a:pt x="3859" y="8114"/>
                    <a:pt x="4098" y="7951"/>
                    <a:pt x="4337" y="7951"/>
                  </a:cubicBezTo>
                  <a:cubicBezTo>
                    <a:pt x="4576" y="7951"/>
                    <a:pt x="4815" y="8114"/>
                    <a:pt x="4829" y="8440"/>
                  </a:cubicBezTo>
                  <a:lnTo>
                    <a:pt x="4829" y="8676"/>
                  </a:lnTo>
                  <a:cubicBezTo>
                    <a:pt x="6845" y="8451"/>
                    <a:pt x="8451" y="6845"/>
                    <a:pt x="8676" y="4828"/>
                  </a:cubicBezTo>
                  <a:lnTo>
                    <a:pt x="8441" y="4828"/>
                  </a:lnTo>
                  <a:cubicBezTo>
                    <a:pt x="7788" y="4802"/>
                    <a:pt x="7788" y="3872"/>
                    <a:pt x="8441" y="3846"/>
                  </a:cubicBezTo>
                  <a:lnTo>
                    <a:pt x="8676" y="3846"/>
                  </a:lnTo>
                  <a:cubicBezTo>
                    <a:pt x="8451" y="1829"/>
                    <a:pt x="6845" y="226"/>
                    <a:pt x="4829" y="1"/>
                  </a:cubicBezTo>
                  <a:lnTo>
                    <a:pt x="4829" y="236"/>
                  </a:lnTo>
                  <a:cubicBezTo>
                    <a:pt x="4815" y="561"/>
                    <a:pt x="4576" y="723"/>
                    <a:pt x="4337" y="723"/>
                  </a:cubicBezTo>
                  <a:cubicBezTo>
                    <a:pt x="4098" y="723"/>
                    <a:pt x="3859" y="561"/>
                    <a:pt x="3846" y="236"/>
                  </a:cubicBezTo>
                  <a:lnTo>
                    <a:pt x="384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75"/>
            <p:cNvSpPr/>
            <p:nvPr/>
          </p:nvSpPr>
          <p:spPr>
            <a:xfrm>
              <a:off x="2488433" y="2195188"/>
              <a:ext cx="454760" cy="309302"/>
            </a:xfrm>
            <a:custGeom>
              <a:rect b="b" l="l" r="r" t="t"/>
              <a:pathLst>
                <a:path extrusionOk="0" h="11406" w="16770">
                  <a:moveTo>
                    <a:pt x="286" y="1"/>
                  </a:moveTo>
                  <a:cubicBezTo>
                    <a:pt x="129" y="1"/>
                    <a:pt x="0" y="129"/>
                    <a:pt x="0" y="286"/>
                  </a:cubicBezTo>
                  <a:lnTo>
                    <a:pt x="0" y="11406"/>
                  </a:lnTo>
                  <a:lnTo>
                    <a:pt x="16767" y="11406"/>
                  </a:lnTo>
                  <a:lnTo>
                    <a:pt x="16767" y="286"/>
                  </a:lnTo>
                  <a:cubicBezTo>
                    <a:pt x="16770" y="127"/>
                    <a:pt x="16641" y="1"/>
                    <a:pt x="16487" y="1"/>
                  </a:cubicBezTo>
                  <a:lnTo>
                    <a:pt x="12919" y="1"/>
                  </a:lnTo>
                  <a:cubicBezTo>
                    <a:pt x="15148" y="3461"/>
                    <a:pt x="12577" y="8189"/>
                    <a:pt x="8446" y="8189"/>
                  </a:cubicBezTo>
                  <a:cubicBezTo>
                    <a:pt x="8426" y="8189"/>
                    <a:pt x="8407" y="8189"/>
                    <a:pt x="8388" y="8189"/>
                  </a:cubicBezTo>
                  <a:cubicBezTo>
                    <a:pt x="8371" y="8189"/>
                    <a:pt x="8354" y="8189"/>
                    <a:pt x="8336" y="8189"/>
                  </a:cubicBezTo>
                  <a:cubicBezTo>
                    <a:pt x="4204" y="8189"/>
                    <a:pt x="1626" y="3460"/>
                    <a:pt x="385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75"/>
          <p:cNvGrpSpPr/>
          <p:nvPr/>
        </p:nvGrpSpPr>
        <p:grpSpPr>
          <a:xfrm>
            <a:off x="1442889" y="1475616"/>
            <a:ext cx="323801" cy="323878"/>
            <a:chOff x="1746071" y="2754292"/>
            <a:chExt cx="454648" cy="454757"/>
          </a:xfrm>
        </p:grpSpPr>
        <p:sp>
          <p:nvSpPr>
            <p:cNvPr id="907" name="Google Shape;907;p75"/>
            <p:cNvSpPr/>
            <p:nvPr/>
          </p:nvSpPr>
          <p:spPr>
            <a:xfrm>
              <a:off x="1873793" y="3050846"/>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75"/>
            <p:cNvSpPr/>
            <p:nvPr/>
          </p:nvSpPr>
          <p:spPr>
            <a:xfrm>
              <a:off x="1873793" y="2935408"/>
              <a:ext cx="28799" cy="29450"/>
            </a:xfrm>
            <a:custGeom>
              <a:rect b="b" l="l" r="r" t="t"/>
              <a:pathLst>
                <a:path extrusionOk="0" h="1086" w="1062">
                  <a:moveTo>
                    <a:pt x="0" y="1"/>
                  </a:moveTo>
                  <a:lnTo>
                    <a:pt x="0" y="1085"/>
                  </a:lnTo>
                  <a:lnTo>
                    <a:pt x="1061" y="1085"/>
                  </a:lnTo>
                  <a:lnTo>
                    <a:pt x="1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75"/>
            <p:cNvSpPr/>
            <p:nvPr/>
          </p:nvSpPr>
          <p:spPr>
            <a:xfrm>
              <a:off x="1873793" y="3108660"/>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75"/>
            <p:cNvSpPr/>
            <p:nvPr/>
          </p:nvSpPr>
          <p:spPr>
            <a:xfrm>
              <a:off x="1873793" y="2993168"/>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75"/>
            <p:cNvSpPr/>
            <p:nvPr/>
          </p:nvSpPr>
          <p:spPr>
            <a:xfrm>
              <a:off x="1816766" y="2993168"/>
              <a:ext cx="28772" cy="29422"/>
            </a:xfrm>
            <a:custGeom>
              <a:rect b="b" l="l" r="r" t="t"/>
              <a:pathLst>
                <a:path extrusionOk="0" h="1085" w="1061">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75"/>
            <p:cNvSpPr/>
            <p:nvPr/>
          </p:nvSpPr>
          <p:spPr>
            <a:xfrm>
              <a:off x="1816766" y="2935408"/>
              <a:ext cx="28772" cy="29450"/>
            </a:xfrm>
            <a:custGeom>
              <a:rect b="b" l="l" r="r" t="t"/>
              <a:pathLst>
                <a:path extrusionOk="0" h="1086" w="1061">
                  <a:moveTo>
                    <a:pt x="0" y="1"/>
                  </a:moveTo>
                  <a:lnTo>
                    <a:pt x="0" y="1085"/>
                  </a:lnTo>
                  <a:lnTo>
                    <a:pt x="1061" y="1085"/>
                  </a:lnTo>
                  <a:lnTo>
                    <a:pt x="1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75"/>
            <p:cNvSpPr/>
            <p:nvPr/>
          </p:nvSpPr>
          <p:spPr>
            <a:xfrm>
              <a:off x="1816766" y="3050846"/>
              <a:ext cx="28772" cy="29422"/>
            </a:xfrm>
            <a:custGeom>
              <a:rect b="b" l="l" r="r" t="t"/>
              <a:pathLst>
                <a:path extrusionOk="0" h="1085" w="1061">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75"/>
            <p:cNvSpPr/>
            <p:nvPr/>
          </p:nvSpPr>
          <p:spPr>
            <a:xfrm>
              <a:off x="1816766" y="3108660"/>
              <a:ext cx="28772" cy="29422"/>
            </a:xfrm>
            <a:custGeom>
              <a:rect b="b" l="l" r="r" t="t"/>
              <a:pathLst>
                <a:path extrusionOk="0" h="1085" w="1061">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75"/>
            <p:cNvSpPr/>
            <p:nvPr/>
          </p:nvSpPr>
          <p:spPr>
            <a:xfrm>
              <a:off x="1930902" y="3108660"/>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75"/>
            <p:cNvSpPr/>
            <p:nvPr/>
          </p:nvSpPr>
          <p:spPr>
            <a:xfrm>
              <a:off x="1816766" y="2825176"/>
              <a:ext cx="198907" cy="82003"/>
            </a:xfrm>
            <a:custGeom>
              <a:rect b="b" l="l" r="r" t="t"/>
              <a:pathLst>
                <a:path extrusionOk="0" h="3024" w="7335">
                  <a:moveTo>
                    <a:pt x="0" y="0"/>
                  </a:moveTo>
                  <a:lnTo>
                    <a:pt x="0" y="3023"/>
                  </a:lnTo>
                  <a:lnTo>
                    <a:pt x="7334" y="3023"/>
                  </a:lnTo>
                  <a:lnTo>
                    <a:pt x="733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75"/>
            <p:cNvSpPr/>
            <p:nvPr/>
          </p:nvSpPr>
          <p:spPr>
            <a:xfrm>
              <a:off x="1987876" y="2993168"/>
              <a:ext cx="27795" cy="29422"/>
            </a:xfrm>
            <a:custGeom>
              <a:rect b="b" l="l" r="r" t="t"/>
              <a:pathLst>
                <a:path extrusionOk="0" h="1085" w="1025">
                  <a:moveTo>
                    <a:pt x="0" y="0"/>
                  </a:moveTo>
                  <a:lnTo>
                    <a:pt x="0" y="1085"/>
                  </a:lnTo>
                  <a:lnTo>
                    <a:pt x="1024" y="1085"/>
                  </a:lnTo>
                  <a:lnTo>
                    <a:pt x="10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75"/>
            <p:cNvSpPr/>
            <p:nvPr/>
          </p:nvSpPr>
          <p:spPr>
            <a:xfrm>
              <a:off x="1987876" y="2935408"/>
              <a:ext cx="27795" cy="29450"/>
            </a:xfrm>
            <a:custGeom>
              <a:rect b="b" l="l" r="r" t="t"/>
              <a:pathLst>
                <a:path extrusionOk="0" h="1086" w="1025">
                  <a:moveTo>
                    <a:pt x="0" y="1"/>
                  </a:moveTo>
                  <a:lnTo>
                    <a:pt x="0" y="1085"/>
                  </a:lnTo>
                  <a:lnTo>
                    <a:pt x="1024" y="1085"/>
                  </a:lnTo>
                  <a:lnTo>
                    <a:pt x="102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75"/>
            <p:cNvSpPr/>
            <p:nvPr/>
          </p:nvSpPr>
          <p:spPr>
            <a:xfrm>
              <a:off x="1746071" y="2754292"/>
              <a:ext cx="339701" cy="454625"/>
            </a:xfrm>
            <a:custGeom>
              <a:rect b="b" l="l" r="r" t="t"/>
              <a:pathLst>
                <a:path extrusionOk="0" h="16765" w="12527">
                  <a:moveTo>
                    <a:pt x="10465" y="1572"/>
                  </a:moveTo>
                  <a:cubicBezTo>
                    <a:pt x="10753" y="1572"/>
                    <a:pt x="10987" y="1805"/>
                    <a:pt x="10987" y="2093"/>
                  </a:cubicBezTo>
                  <a:lnTo>
                    <a:pt x="10987" y="14677"/>
                  </a:lnTo>
                  <a:cubicBezTo>
                    <a:pt x="10987" y="14965"/>
                    <a:pt x="10753" y="15198"/>
                    <a:pt x="10465" y="15198"/>
                  </a:cubicBezTo>
                  <a:lnTo>
                    <a:pt x="2086" y="15198"/>
                  </a:lnTo>
                  <a:cubicBezTo>
                    <a:pt x="1800" y="15198"/>
                    <a:pt x="1567" y="14965"/>
                    <a:pt x="1567" y="14677"/>
                  </a:cubicBezTo>
                  <a:lnTo>
                    <a:pt x="1567" y="2093"/>
                  </a:lnTo>
                  <a:cubicBezTo>
                    <a:pt x="1567" y="1805"/>
                    <a:pt x="1798" y="1572"/>
                    <a:pt x="2086" y="1572"/>
                  </a:cubicBezTo>
                  <a:close/>
                  <a:moveTo>
                    <a:pt x="509" y="0"/>
                  </a:moveTo>
                  <a:cubicBezTo>
                    <a:pt x="229" y="0"/>
                    <a:pt x="1" y="228"/>
                    <a:pt x="1" y="508"/>
                  </a:cubicBezTo>
                  <a:lnTo>
                    <a:pt x="1" y="16259"/>
                  </a:lnTo>
                  <a:cubicBezTo>
                    <a:pt x="1" y="16539"/>
                    <a:pt x="229" y="16764"/>
                    <a:pt x="509" y="16764"/>
                  </a:cubicBezTo>
                  <a:lnTo>
                    <a:pt x="12019" y="16764"/>
                  </a:lnTo>
                  <a:cubicBezTo>
                    <a:pt x="12299" y="16764"/>
                    <a:pt x="12527" y="16539"/>
                    <a:pt x="12527" y="16259"/>
                  </a:cubicBezTo>
                  <a:lnTo>
                    <a:pt x="12527" y="508"/>
                  </a:lnTo>
                  <a:cubicBezTo>
                    <a:pt x="12527" y="231"/>
                    <a:pt x="12299" y="0"/>
                    <a:pt x="1201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75"/>
            <p:cNvSpPr/>
            <p:nvPr/>
          </p:nvSpPr>
          <p:spPr>
            <a:xfrm>
              <a:off x="1930902" y="3050846"/>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75"/>
            <p:cNvSpPr/>
            <p:nvPr/>
          </p:nvSpPr>
          <p:spPr>
            <a:xfrm>
              <a:off x="1930902" y="2993168"/>
              <a:ext cx="28799" cy="29422"/>
            </a:xfrm>
            <a:custGeom>
              <a:rect b="b" l="l" r="r" t="t"/>
              <a:pathLst>
                <a:path extrusionOk="0" h="1085" w="1062">
                  <a:moveTo>
                    <a:pt x="0" y="0"/>
                  </a:moveTo>
                  <a:lnTo>
                    <a:pt x="0" y="1085"/>
                  </a:lnTo>
                  <a:lnTo>
                    <a:pt x="1061" y="1085"/>
                  </a:lnTo>
                  <a:lnTo>
                    <a:pt x="1061"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75"/>
            <p:cNvSpPr/>
            <p:nvPr/>
          </p:nvSpPr>
          <p:spPr>
            <a:xfrm>
              <a:off x="1987876" y="3050846"/>
              <a:ext cx="27795" cy="87237"/>
            </a:xfrm>
            <a:custGeom>
              <a:rect b="b" l="l" r="r" t="t"/>
              <a:pathLst>
                <a:path extrusionOk="0" h="3217" w="1025">
                  <a:moveTo>
                    <a:pt x="0" y="0"/>
                  </a:moveTo>
                  <a:lnTo>
                    <a:pt x="0" y="3217"/>
                  </a:lnTo>
                  <a:lnTo>
                    <a:pt x="1024" y="3217"/>
                  </a:lnTo>
                  <a:lnTo>
                    <a:pt x="1024"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75"/>
            <p:cNvSpPr/>
            <p:nvPr/>
          </p:nvSpPr>
          <p:spPr>
            <a:xfrm>
              <a:off x="1930902" y="2935408"/>
              <a:ext cx="28799" cy="29450"/>
            </a:xfrm>
            <a:custGeom>
              <a:rect b="b" l="l" r="r" t="t"/>
              <a:pathLst>
                <a:path extrusionOk="0" h="1086" w="1062">
                  <a:moveTo>
                    <a:pt x="0" y="1"/>
                  </a:moveTo>
                  <a:lnTo>
                    <a:pt x="0" y="1085"/>
                  </a:lnTo>
                  <a:lnTo>
                    <a:pt x="1061" y="1085"/>
                  </a:lnTo>
                  <a:lnTo>
                    <a:pt x="106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75"/>
            <p:cNvSpPr/>
            <p:nvPr/>
          </p:nvSpPr>
          <p:spPr>
            <a:xfrm>
              <a:off x="2137454" y="2754455"/>
              <a:ext cx="63265" cy="100714"/>
            </a:xfrm>
            <a:custGeom>
              <a:rect b="b" l="l" r="r" t="t"/>
              <a:pathLst>
                <a:path extrusionOk="0" h="3714" w="2333">
                  <a:moveTo>
                    <a:pt x="1165" y="0"/>
                  </a:moveTo>
                  <a:cubicBezTo>
                    <a:pt x="922" y="0"/>
                    <a:pt x="679" y="171"/>
                    <a:pt x="666" y="513"/>
                  </a:cubicBezTo>
                  <a:lnTo>
                    <a:pt x="666" y="1487"/>
                  </a:lnTo>
                  <a:lnTo>
                    <a:pt x="268" y="1487"/>
                  </a:lnTo>
                  <a:cubicBezTo>
                    <a:pt x="119" y="1487"/>
                    <a:pt x="1" y="1613"/>
                    <a:pt x="1" y="1762"/>
                  </a:cubicBezTo>
                  <a:lnTo>
                    <a:pt x="1" y="3714"/>
                  </a:lnTo>
                  <a:lnTo>
                    <a:pt x="2332" y="3714"/>
                  </a:lnTo>
                  <a:lnTo>
                    <a:pt x="2332" y="1762"/>
                  </a:lnTo>
                  <a:cubicBezTo>
                    <a:pt x="2332" y="1613"/>
                    <a:pt x="2212" y="1487"/>
                    <a:pt x="2065" y="1487"/>
                  </a:cubicBezTo>
                  <a:lnTo>
                    <a:pt x="1664" y="1487"/>
                  </a:lnTo>
                  <a:lnTo>
                    <a:pt x="1664" y="513"/>
                  </a:lnTo>
                  <a:cubicBezTo>
                    <a:pt x="1651" y="171"/>
                    <a:pt x="1408" y="0"/>
                    <a:pt x="116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75"/>
            <p:cNvSpPr/>
            <p:nvPr/>
          </p:nvSpPr>
          <p:spPr>
            <a:xfrm>
              <a:off x="2137454" y="2883126"/>
              <a:ext cx="63265" cy="197144"/>
            </a:xfrm>
            <a:custGeom>
              <a:rect b="b" l="l" r="r" t="t"/>
              <a:pathLst>
                <a:path extrusionOk="0" h="7270" w="2333">
                  <a:moveTo>
                    <a:pt x="1" y="1"/>
                  </a:moveTo>
                  <a:lnTo>
                    <a:pt x="1" y="7270"/>
                  </a:lnTo>
                  <a:lnTo>
                    <a:pt x="2332" y="7270"/>
                  </a:lnTo>
                  <a:lnTo>
                    <a:pt x="233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75"/>
            <p:cNvSpPr/>
            <p:nvPr/>
          </p:nvSpPr>
          <p:spPr>
            <a:xfrm>
              <a:off x="2137454" y="3108308"/>
              <a:ext cx="63265" cy="100742"/>
            </a:xfrm>
            <a:custGeom>
              <a:rect b="b" l="l" r="r" t="t"/>
              <a:pathLst>
                <a:path extrusionOk="0" h="3715" w="2333">
                  <a:moveTo>
                    <a:pt x="1" y="0"/>
                  </a:moveTo>
                  <a:lnTo>
                    <a:pt x="1" y="1101"/>
                  </a:lnTo>
                  <a:cubicBezTo>
                    <a:pt x="1" y="1674"/>
                    <a:pt x="153" y="2240"/>
                    <a:pt x="438" y="2735"/>
                  </a:cubicBezTo>
                  <a:lnTo>
                    <a:pt x="925" y="3578"/>
                  </a:lnTo>
                  <a:cubicBezTo>
                    <a:pt x="975" y="3662"/>
                    <a:pt x="1059" y="3715"/>
                    <a:pt x="1151" y="3715"/>
                  </a:cubicBezTo>
                  <a:lnTo>
                    <a:pt x="1153" y="3715"/>
                  </a:lnTo>
                  <a:cubicBezTo>
                    <a:pt x="1245" y="3715"/>
                    <a:pt x="1334" y="3665"/>
                    <a:pt x="1381" y="3584"/>
                  </a:cubicBezTo>
                  <a:lnTo>
                    <a:pt x="1874" y="2751"/>
                  </a:lnTo>
                  <a:cubicBezTo>
                    <a:pt x="2175" y="2248"/>
                    <a:pt x="2332" y="1666"/>
                    <a:pt x="2332" y="1077"/>
                  </a:cubicBezTo>
                  <a:lnTo>
                    <a:pt x="233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7" name="Google Shape;927;p75"/>
          <p:cNvGrpSpPr/>
          <p:nvPr/>
        </p:nvGrpSpPr>
        <p:grpSpPr>
          <a:xfrm>
            <a:off x="7375235" y="3344039"/>
            <a:ext cx="327934" cy="323820"/>
            <a:chOff x="1742871" y="2133361"/>
            <a:chExt cx="460452" cy="454676"/>
          </a:xfrm>
        </p:grpSpPr>
        <p:sp>
          <p:nvSpPr>
            <p:cNvPr id="928" name="Google Shape;928;p75"/>
            <p:cNvSpPr/>
            <p:nvPr/>
          </p:nvSpPr>
          <p:spPr>
            <a:xfrm>
              <a:off x="1983618" y="2159610"/>
              <a:ext cx="190582" cy="190528"/>
            </a:xfrm>
            <a:custGeom>
              <a:rect b="b" l="l" r="r" t="t"/>
              <a:pathLst>
                <a:path extrusionOk="0" h="7026" w="7028">
                  <a:moveTo>
                    <a:pt x="4597" y="0"/>
                  </a:moveTo>
                  <a:lnTo>
                    <a:pt x="4317" y="281"/>
                  </a:lnTo>
                  <a:cubicBezTo>
                    <a:pt x="3893" y="705"/>
                    <a:pt x="3735" y="1297"/>
                    <a:pt x="3848" y="1845"/>
                  </a:cubicBezTo>
                  <a:lnTo>
                    <a:pt x="3748" y="1745"/>
                  </a:lnTo>
                  <a:cubicBezTo>
                    <a:pt x="3424" y="1419"/>
                    <a:pt x="2997" y="1256"/>
                    <a:pt x="2569" y="1256"/>
                  </a:cubicBezTo>
                  <a:cubicBezTo>
                    <a:pt x="2142" y="1256"/>
                    <a:pt x="1714" y="1419"/>
                    <a:pt x="1388" y="1745"/>
                  </a:cubicBezTo>
                  <a:lnTo>
                    <a:pt x="0" y="3133"/>
                  </a:lnTo>
                  <a:lnTo>
                    <a:pt x="786" y="3917"/>
                  </a:lnTo>
                  <a:cubicBezTo>
                    <a:pt x="1100" y="3614"/>
                    <a:pt x="1507" y="3464"/>
                    <a:pt x="1915" y="3464"/>
                  </a:cubicBezTo>
                  <a:cubicBezTo>
                    <a:pt x="2337" y="3464"/>
                    <a:pt x="2762" y="3625"/>
                    <a:pt x="3086" y="3948"/>
                  </a:cubicBezTo>
                  <a:cubicBezTo>
                    <a:pt x="3395" y="4260"/>
                    <a:pt x="3565" y="4668"/>
                    <a:pt x="3570" y="5108"/>
                  </a:cubicBezTo>
                  <a:cubicBezTo>
                    <a:pt x="3573" y="5538"/>
                    <a:pt x="3413" y="5944"/>
                    <a:pt x="3115" y="6248"/>
                  </a:cubicBezTo>
                  <a:lnTo>
                    <a:pt x="3893" y="7026"/>
                  </a:lnTo>
                  <a:lnTo>
                    <a:pt x="5281" y="5637"/>
                  </a:lnTo>
                  <a:cubicBezTo>
                    <a:pt x="5933" y="4988"/>
                    <a:pt x="5933" y="3930"/>
                    <a:pt x="5281" y="3277"/>
                  </a:cubicBezTo>
                  <a:lnTo>
                    <a:pt x="5184" y="3180"/>
                  </a:lnTo>
                  <a:lnTo>
                    <a:pt x="5184" y="3180"/>
                  </a:lnTo>
                  <a:cubicBezTo>
                    <a:pt x="5298" y="3203"/>
                    <a:pt x="5413" y="3215"/>
                    <a:pt x="5528" y="3215"/>
                  </a:cubicBezTo>
                  <a:cubicBezTo>
                    <a:pt x="5969" y="3215"/>
                    <a:pt x="6409" y="3048"/>
                    <a:pt x="6745" y="2712"/>
                  </a:cubicBezTo>
                  <a:lnTo>
                    <a:pt x="7028" y="2429"/>
                  </a:lnTo>
                  <a:lnTo>
                    <a:pt x="459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75"/>
            <p:cNvSpPr/>
            <p:nvPr/>
          </p:nvSpPr>
          <p:spPr>
            <a:xfrm>
              <a:off x="1889494" y="2277110"/>
              <a:ext cx="169078" cy="166718"/>
            </a:xfrm>
            <a:custGeom>
              <a:rect b="b" l="l" r="r" t="t"/>
              <a:pathLst>
                <a:path extrusionOk="0" h="6148" w="6235">
                  <a:moveTo>
                    <a:pt x="3092" y="1"/>
                  </a:moveTo>
                  <a:cubicBezTo>
                    <a:pt x="3049" y="1"/>
                    <a:pt x="3005" y="17"/>
                    <a:pt x="2971" y="50"/>
                  </a:cubicBezTo>
                  <a:lnTo>
                    <a:pt x="2227" y="794"/>
                  </a:lnTo>
                  <a:cubicBezTo>
                    <a:pt x="2125" y="895"/>
                    <a:pt x="1991" y="950"/>
                    <a:pt x="1853" y="950"/>
                  </a:cubicBezTo>
                  <a:cubicBezTo>
                    <a:pt x="1802" y="950"/>
                    <a:pt x="1751" y="943"/>
                    <a:pt x="1700" y="927"/>
                  </a:cubicBezTo>
                  <a:cubicBezTo>
                    <a:pt x="1512" y="872"/>
                    <a:pt x="1373" y="718"/>
                    <a:pt x="1328" y="529"/>
                  </a:cubicBezTo>
                  <a:cubicBezTo>
                    <a:pt x="1279" y="266"/>
                    <a:pt x="1028" y="58"/>
                    <a:pt x="760" y="58"/>
                  </a:cubicBezTo>
                  <a:cubicBezTo>
                    <a:pt x="758" y="58"/>
                    <a:pt x="756" y="58"/>
                    <a:pt x="755" y="58"/>
                  </a:cubicBezTo>
                  <a:lnTo>
                    <a:pt x="749" y="58"/>
                  </a:lnTo>
                  <a:cubicBezTo>
                    <a:pt x="600" y="58"/>
                    <a:pt x="459" y="115"/>
                    <a:pt x="354" y="220"/>
                  </a:cubicBezTo>
                  <a:cubicBezTo>
                    <a:pt x="131" y="443"/>
                    <a:pt x="139" y="807"/>
                    <a:pt x="364" y="1037"/>
                  </a:cubicBezTo>
                  <a:cubicBezTo>
                    <a:pt x="443" y="1116"/>
                    <a:pt x="545" y="1171"/>
                    <a:pt x="653" y="1197"/>
                  </a:cubicBezTo>
                  <a:cubicBezTo>
                    <a:pt x="784" y="1226"/>
                    <a:pt x="904" y="1294"/>
                    <a:pt x="983" y="1404"/>
                  </a:cubicBezTo>
                  <a:cubicBezTo>
                    <a:pt x="1142" y="1627"/>
                    <a:pt x="1111" y="1915"/>
                    <a:pt x="930" y="2098"/>
                  </a:cubicBezTo>
                  <a:lnTo>
                    <a:pt x="79" y="2949"/>
                  </a:lnTo>
                  <a:cubicBezTo>
                    <a:pt x="13" y="3015"/>
                    <a:pt x="13" y="3122"/>
                    <a:pt x="79" y="3190"/>
                  </a:cubicBezTo>
                  <a:lnTo>
                    <a:pt x="938" y="4050"/>
                  </a:lnTo>
                  <a:cubicBezTo>
                    <a:pt x="1056" y="4167"/>
                    <a:pt x="1116" y="4330"/>
                    <a:pt x="1098" y="4495"/>
                  </a:cubicBezTo>
                  <a:cubicBezTo>
                    <a:pt x="1064" y="4759"/>
                    <a:pt x="849" y="4953"/>
                    <a:pt x="592" y="4966"/>
                  </a:cubicBezTo>
                  <a:cubicBezTo>
                    <a:pt x="454" y="4972"/>
                    <a:pt x="323" y="5032"/>
                    <a:pt x="223" y="5129"/>
                  </a:cubicBezTo>
                  <a:cubicBezTo>
                    <a:pt x="0" y="5351"/>
                    <a:pt x="8" y="5716"/>
                    <a:pt x="233" y="5943"/>
                  </a:cubicBezTo>
                  <a:cubicBezTo>
                    <a:pt x="349" y="6060"/>
                    <a:pt x="500" y="6119"/>
                    <a:pt x="649" y="6119"/>
                  </a:cubicBezTo>
                  <a:cubicBezTo>
                    <a:pt x="794" y="6119"/>
                    <a:pt x="938" y="6064"/>
                    <a:pt x="1048" y="5954"/>
                  </a:cubicBezTo>
                  <a:cubicBezTo>
                    <a:pt x="1148" y="5857"/>
                    <a:pt x="1205" y="5726"/>
                    <a:pt x="1213" y="5585"/>
                  </a:cubicBezTo>
                  <a:cubicBezTo>
                    <a:pt x="1221" y="5375"/>
                    <a:pt x="1357" y="5189"/>
                    <a:pt x="1554" y="5113"/>
                  </a:cubicBezTo>
                  <a:cubicBezTo>
                    <a:pt x="1614" y="5089"/>
                    <a:pt x="1679" y="5077"/>
                    <a:pt x="1743" y="5077"/>
                  </a:cubicBezTo>
                  <a:cubicBezTo>
                    <a:pt x="1881" y="5077"/>
                    <a:pt x="2019" y="5132"/>
                    <a:pt x="2119" y="5234"/>
                  </a:cubicBezTo>
                  <a:lnTo>
                    <a:pt x="2984" y="6098"/>
                  </a:lnTo>
                  <a:cubicBezTo>
                    <a:pt x="3017" y="6131"/>
                    <a:pt x="3060" y="6147"/>
                    <a:pt x="3103" y="6147"/>
                  </a:cubicBezTo>
                  <a:cubicBezTo>
                    <a:pt x="3147" y="6147"/>
                    <a:pt x="3191" y="6131"/>
                    <a:pt x="3225" y="6098"/>
                  </a:cubicBezTo>
                  <a:lnTo>
                    <a:pt x="4050" y="5273"/>
                  </a:lnTo>
                  <a:cubicBezTo>
                    <a:pt x="4147" y="5179"/>
                    <a:pt x="4273" y="5116"/>
                    <a:pt x="4411" y="5110"/>
                  </a:cubicBezTo>
                  <a:cubicBezTo>
                    <a:pt x="4419" y="5110"/>
                    <a:pt x="4427" y="5110"/>
                    <a:pt x="4434" y="5110"/>
                  </a:cubicBezTo>
                  <a:cubicBezTo>
                    <a:pt x="4686" y="5110"/>
                    <a:pt x="4890" y="5280"/>
                    <a:pt x="4951" y="5509"/>
                  </a:cubicBezTo>
                  <a:cubicBezTo>
                    <a:pt x="5017" y="5786"/>
                    <a:pt x="5276" y="5956"/>
                    <a:pt x="5533" y="5956"/>
                  </a:cubicBezTo>
                  <a:cubicBezTo>
                    <a:pt x="5674" y="5956"/>
                    <a:pt x="5815" y="5905"/>
                    <a:pt x="5923" y="5794"/>
                  </a:cubicBezTo>
                  <a:cubicBezTo>
                    <a:pt x="6235" y="5490"/>
                    <a:pt x="6072" y="4932"/>
                    <a:pt x="5648" y="4825"/>
                  </a:cubicBezTo>
                  <a:cubicBezTo>
                    <a:pt x="5239" y="4731"/>
                    <a:pt x="5108" y="4212"/>
                    <a:pt x="5396" y="3932"/>
                  </a:cubicBezTo>
                  <a:lnTo>
                    <a:pt x="6119" y="3206"/>
                  </a:lnTo>
                  <a:cubicBezTo>
                    <a:pt x="6190" y="3130"/>
                    <a:pt x="6190" y="3020"/>
                    <a:pt x="6125" y="2955"/>
                  </a:cubicBezTo>
                  <a:lnTo>
                    <a:pt x="5381" y="2213"/>
                  </a:lnTo>
                  <a:cubicBezTo>
                    <a:pt x="5286" y="2116"/>
                    <a:pt x="5223" y="1993"/>
                    <a:pt x="5216" y="1860"/>
                  </a:cubicBezTo>
                  <a:cubicBezTo>
                    <a:pt x="5203" y="1611"/>
                    <a:pt x="5360" y="1396"/>
                    <a:pt x="5582" y="1325"/>
                  </a:cubicBezTo>
                  <a:cubicBezTo>
                    <a:pt x="5818" y="1257"/>
                    <a:pt x="5983" y="1027"/>
                    <a:pt x="5975" y="783"/>
                  </a:cubicBezTo>
                  <a:cubicBezTo>
                    <a:pt x="5975" y="631"/>
                    <a:pt x="5915" y="485"/>
                    <a:pt x="5802" y="372"/>
                  </a:cubicBezTo>
                  <a:cubicBezTo>
                    <a:pt x="5687" y="256"/>
                    <a:pt x="5535" y="198"/>
                    <a:pt x="5385" y="198"/>
                  </a:cubicBezTo>
                  <a:cubicBezTo>
                    <a:pt x="5181" y="198"/>
                    <a:pt x="4979" y="305"/>
                    <a:pt x="4872" y="519"/>
                  </a:cubicBezTo>
                  <a:cubicBezTo>
                    <a:pt x="4862" y="540"/>
                    <a:pt x="4857" y="563"/>
                    <a:pt x="4849" y="581"/>
                  </a:cubicBezTo>
                  <a:cubicBezTo>
                    <a:pt x="4794" y="762"/>
                    <a:pt x="4650" y="898"/>
                    <a:pt x="4466" y="943"/>
                  </a:cubicBezTo>
                  <a:cubicBezTo>
                    <a:pt x="4426" y="952"/>
                    <a:pt x="4384" y="957"/>
                    <a:pt x="4343" y="957"/>
                  </a:cubicBezTo>
                  <a:cubicBezTo>
                    <a:pt x="4203" y="957"/>
                    <a:pt x="4067" y="903"/>
                    <a:pt x="3964" y="802"/>
                  </a:cubicBezTo>
                  <a:lnTo>
                    <a:pt x="3212" y="50"/>
                  </a:lnTo>
                  <a:cubicBezTo>
                    <a:pt x="3179" y="17"/>
                    <a:pt x="3136" y="1"/>
                    <a:pt x="30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75"/>
            <p:cNvSpPr/>
            <p:nvPr/>
          </p:nvSpPr>
          <p:spPr>
            <a:xfrm>
              <a:off x="1762477" y="2172464"/>
              <a:ext cx="200832" cy="177403"/>
            </a:xfrm>
            <a:custGeom>
              <a:rect b="b" l="l" r="r" t="t"/>
              <a:pathLst>
                <a:path extrusionOk="0" h="6542" w="7406">
                  <a:moveTo>
                    <a:pt x="3249" y="1"/>
                  </a:moveTo>
                  <a:cubicBezTo>
                    <a:pt x="3210" y="37"/>
                    <a:pt x="3168" y="66"/>
                    <a:pt x="3118" y="90"/>
                  </a:cubicBezTo>
                  <a:lnTo>
                    <a:pt x="1" y="1577"/>
                  </a:lnTo>
                  <a:lnTo>
                    <a:pt x="648" y="2224"/>
                  </a:lnTo>
                  <a:cubicBezTo>
                    <a:pt x="982" y="2559"/>
                    <a:pt x="1420" y="2726"/>
                    <a:pt x="1860" y="2726"/>
                  </a:cubicBezTo>
                  <a:cubicBezTo>
                    <a:pt x="1988" y="2726"/>
                    <a:pt x="2117" y="2711"/>
                    <a:pt x="2243" y="2683"/>
                  </a:cubicBezTo>
                  <a:lnTo>
                    <a:pt x="2243" y="2683"/>
                  </a:lnTo>
                  <a:lnTo>
                    <a:pt x="2130" y="2793"/>
                  </a:lnTo>
                  <a:cubicBezTo>
                    <a:pt x="1478" y="3445"/>
                    <a:pt x="1478" y="4503"/>
                    <a:pt x="2130" y="5153"/>
                  </a:cubicBezTo>
                  <a:lnTo>
                    <a:pt x="3519" y="6541"/>
                  </a:lnTo>
                  <a:lnTo>
                    <a:pt x="4365" y="5698"/>
                  </a:lnTo>
                  <a:lnTo>
                    <a:pt x="4305" y="5638"/>
                  </a:lnTo>
                  <a:cubicBezTo>
                    <a:pt x="3276" y="4615"/>
                    <a:pt x="3995" y="2843"/>
                    <a:pt x="5439" y="2843"/>
                  </a:cubicBezTo>
                  <a:cubicBezTo>
                    <a:pt x="5444" y="2843"/>
                    <a:pt x="5449" y="2843"/>
                    <a:pt x="5454" y="2843"/>
                  </a:cubicBezTo>
                  <a:cubicBezTo>
                    <a:pt x="5889" y="2845"/>
                    <a:pt x="6303" y="3018"/>
                    <a:pt x="6612" y="3327"/>
                  </a:cubicBezTo>
                  <a:lnTo>
                    <a:pt x="6672" y="3385"/>
                  </a:lnTo>
                  <a:lnTo>
                    <a:pt x="7406" y="2651"/>
                  </a:lnTo>
                  <a:lnTo>
                    <a:pt x="6018" y="1263"/>
                  </a:lnTo>
                  <a:cubicBezTo>
                    <a:pt x="5692" y="938"/>
                    <a:pt x="5264" y="776"/>
                    <a:pt x="4837" y="776"/>
                  </a:cubicBezTo>
                  <a:cubicBezTo>
                    <a:pt x="4409" y="776"/>
                    <a:pt x="3982" y="938"/>
                    <a:pt x="3658" y="1263"/>
                  </a:cubicBezTo>
                  <a:lnTo>
                    <a:pt x="3534" y="1386"/>
                  </a:lnTo>
                  <a:cubicBezTo>
                    <a:pt x="3644" y="917"/>
                    <a:pt x="3548" y="409"/>
                    <a:pt x="324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75"/>
            <p:cNvSpPr/>
            <p:nvPr/>
          </p:nvSpPr>
          <p:spPr>
            <a:xfrm>
              <a:off x="2129075" y="2133686"/>
              <a:ext cx="74248" cy="70994"/>
            </a:xfrm>
            <a:custGeom>
              <a:rect b="b" l="l" r="r" t="t"/>
              <a:pathLst>
                <a:path extrusionOk="0" h="2618" w="2738">
                  <a:moveTo>
                    <a:pt x="723" y="0"/>
                  </a:moveTo>
                  <a:cubicBezTo>
                    <a:pt x="471" y="0"/>
                    <a:pt x="218" y="73"/>
                    <a:pt x="1" y="220"/>
                  </a:cubicBezTo>
                  <a:lnTo>
                    <a:pt x="2397" y="2617"/>
                  </a:lnTo>
                  <a:cubicBezTo>
                    <a:pt x="2738" y="2112"/>
                    <a:pt x="2686" y="1420"/>
                    <a:pt x="2235" y="972"/>
                  </a:cubicBezTo>
                  <a:lnTo>
                    <a:pt x="1643" y="380"/>
                  </a:lnTo>
                  <a:cubicBezTo>
                    <a:pt x="1390" y="127"/>
                    <a:pt x="1057" y="0"/>
                    <a:pt x="7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75"/>
            <p:cNvSpPr/>
            <p:nvPr/>
          </p:nvSpPr>
          <p:spPr>
            <a:xfrm>
              <a:off x="1983971" y="2370583"/>
              <a:ext cx="201673" cy="190446"/>
            </a:xfrm>
            <a:custGeom>
              <a:rect b="b" l="l" r="r" t="t"/>
              <a:pathLst>
                <a:path extrusionOk="0" h="7023" w="7437">
                  <a:moveTo>
                    <a:pt x="3885" y="0"/>
                  </a:moveTo>
                  <a:lnTo>
                    <a:pt x="3151" y="734"/>
                  </a:lnTo>
                  <a:lnTo>
                    <a:pt x="3180" y="762"/>
                  </a:lnTo>
                  <a:cubicBezTo>
                    <a:pt x="3822" y="1404"/>
                    <a:pt x="3827" y="2447"/>
                    <a:pt x="3191" y="3083"/>
                  </a:cubicBezTo>
                  <a:cubicBezTo>
                    <a:pt x="2875" y="3400"/>
                    <a:pt x="2459" y="3558"/>
                    <a:pt x="2041" y="3558"/>
                  </a:cubicBezTo>
                  <a:cubicBezTo>
                    <a:pt x="1604" y="3558"/>
                    <a:pt x="1165" y="3385"/>
                    <a:pt x="841" y="3041"/>
                  </a:cubicBezTo>
                  <a:lnTo>
                    <a:pt x="0" y="3882"/>
                  </a:lnTo>
                  <a:lnTo>
                    <a:pt x="1443" y="5328"/>
                  </a:lnTo>
                  <a:cubicBezTo>
                    <a:pt x="1770" y="5653"/>
                    <a:pt x="2197" y="5815"/>
                    <a:pt x="2625" y="5815"/>
                  </a:cubicBezTo>
                  <a:cubicBezTo>
                    <a:pt x="3052" y="5815"/>
                    <a:pt x="3479" y="5653"/>
                    <a:pt x="3804" y="5328"/>
                  </a:cubicBezTo>
                  <a:lnTo>
                    <a:pt x="3838" y="5294"/>
                  </a:lnTo>
                  <a:lnTo>
                    <a:pt x="3838" y="5294"/>
                  </a:lnTo>
                  <a:cubicBezTo>
                    <a:pt x="3770" y="5807"/>
                    <a:pt x="3929" y="6350"/>
                    <a:pt x="4325" y="6742"/>
                  </a:cubicBezTo>
                  <a:lnTo>
                    <a:pt x="4608" y="7023"/>
                  </a:lnTo>
                  <a:cubicBezTo>
                    <a:pt x="4846" y="6598"/>
                    <a:pt x="5566" y="5642"/>
                    <a:pt x="7437" y="5001"/>
                  </a:cubicBezTo>
                  <a:lnTo>
                    <a:pt x="6753" y="4314"/>
                  </a:lnTo>
                  <a:cubicBezTo>
                    <a:pt x="6414" y="3978"/>
                    <a:pt x="5975" y="3812"/>
                    <a:pt x="5535" y="3812"/>
                  </a:cubicBezTo>
                  <a:cubicBezTo>
                    <a:pt x="5458" y="3812"/>
                    <a:pt x="5381" y="3817"/>
                    <a:pt x="5304" y="3827"/>
                  </a:cubicBezTo>
                  <a:lnTo>
                    <a:pt x="5328" y="3804"/>
                  </a:lnTo>
                  <a:cubicBezTo>
                    <a:pt x="5980" y="3154"/>
                    <a:pt x="5980" y="2096"/>
                    <a:pt x="5328" y="1443"/>
                  </a:cubicBezTo>
                  <a:lnTo>
                    <a:pt x="388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75"/>
            <p:cNvSpPr/>
            <p:nvPr/>
          </p:nvSpPr>
          <p:spPr>
            <a:xfrm>
              <a:off x="1771860" y="2370366"/>
              <a:ext cx="191829" cy="191802"/>
            </a:xfrm>
            <a:custGeom>
              <a:rect b="b" l="l" r="r" t="t"/>
              <a:pathLst>
                <a:path extrusionOk="0" h="7073" w="7074">
                  <a:moveTo>
                    <a:pt x="3173" y="0"/>
                  </a:moveTo>
                  <a:lnTo>
                    <a:pt x="1784" y="1389"/>
                  </a:lnTo>
                  <a:cubicBezTo>
                    <a:pt x="1135" y="2049"/>
                    <a:pt x="1135" y="3102"/>
                    <a:pt x="1787" y="3754"/>
                  </a:cubicBezTo>
                  <a:lnTo>
                    <a:pt x="1952" y="3916"/>
                  </a:lnTo>
                  <a:cubicBezTo>
                    <a:pt x="1804" y="3876"/>
                    <a:pt x="1652" y="3856"/>
                    <a:pt x="1500" y="3856"/>
                  </a:cubicBezTo>
                  <a:cubicBezTo>
                    <a:pt x="1060" y="3856"/>
                    <a:pt x="620" y="4024"/>
                    <a:pt x="283" y="4359"/>
                  </a:cubicBezTo>
                  <a:lnTo>
                    <a:pt x="1" y="4644"/>
                  </a:lnTo>
                  <a:lnTo>
                    <a:pt x="2424" y="7067"/>
                  </a:lnTo>
                  <a:cubicBezTo>
                    <a:pt x="2424" y="7070"/>
                    <a:pt x="2426" y="7070"/>
                    <a:pt x="2426" y="7073"/>
                  </a:cubicBezTo>
                  <a:lnTo>
                    <a:pt x="2712" y="6790"/>
                  </a:lnTo>
                  <a:cubicBezTo>
                    <a:pt x="3162" y="6337"/>
                    <a:pt x="3309" y="5697"/>
                    <a:pt x="3152" y="5121"/>
                  </a:cubicBezTo>
                  <a:lnTo>
                    <a:pt x="3152" y="5121"/>
                  </a:lnTo>
                  <a:lnTo>
                    <a:pt x="3317" y="5286"/>
                  </a:lnTo>
                  <a:cubicBezTo>
                    <a:pt x="3643" y="5612"/>
                    <a:pt x="4070" y="5775"/>
                    <a:pt x="4497" y="5775"/>
                  </a:cubicBezTo>
                  <a:cubicBezTo>
                    <a:pt x="4924" y="5775"/>
                    <a:pt x="5351" y="5612"/>
                    <a:pt x="5677" y="5286"/>
                  </a:cubicBezTo>
                  <a:lnTo>
                    <a:pt x="7073" y="3898"/>
                  </a:lnTo>
                  <a:lnTo>
                    <a:pt x="6279" y="3104"/>
                  </a:lnTo>
                  <a:cubicBezTo>
                    <a:pt x="6237" y="3157"/>
                    <a:pt x="6196" y="3209"/>
                    <a:pt x="6146" y="3259"/>
                  </a:cubicBezTo>
                  <a:cubicBezTo>
                    <a:pt x="5844" y="3563"/>
                    <a:pt x="5435" y="3733"/>
                    <a:pt x="5002" y="3733"/>
                  </a:cubicBezTo>
                  <a:cubicBezTo>
                    <a:pt x="4996" y="3733"/>
                    <a:pt x="4989" y="3733"/>
                    <a:pt x="4983" y="3733"/>
                  </a:cubicBezTo>
                  <a:cubicBezTo>
                    <a:pt x="4548" y="3730"/>
                    <a:pt x="4137" y="3557"/>
                    <a:pt x="3825" y="3248"/>
                  </a:cubicBezTo>
                  <a:cubicBezTo>
                    <a:pt x="3128" y="2559"/>
                    <a:pt x="3194" y="1386"/>
                    <a:pt x="3966" y="794"/>
                  </a:cubicBezTo>
                  <a:lnTo>
                    <a:pt x="317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75"/>
            <p:cNvSpPr/>
            <p:nvPr/>
          </p:nvSpPr>
          <p:spPr>
            <a:xfrm>
              <a:off x="1745014" y="2133361"/>
              <a:ext cx="85040" cy="57381"/>
            </a:xfrm>
            <a:custGeom>
              <a:rect b="b" l="l" r="r" t="t"/>
              <a:pathLst>
                <a:path extrusionOk="0" h="2116" w="3136">
                  <a:moveTo>
                    <a:pt x="1944" y="1"/>
                  </a:moveTo>
                  <a:cubicBezTo>
                    <a:pt x="1612" y="1"/>
                    <a:pt x="1280" y="128"/>
                    <a:pt x="1027" y="382"/>
                  </a:cubicBezTo>
                  <a:lnTo>
                    <a:pt x="433" y="974"/>
                  </a:lnTo>
                  <a:cubicBezTo>
                    <a:pt x="124" y="1285"/>
                    <a:pt x="0" y="1715"/>
                    <a:pt x="74" y="2116"/>
                  </a:cubicBezTo>
                  <a:lnTo>
                    <a:pt x="3136" y="654"/>
                  </a:lnTo>
                  <a:lnTo>
                    <a:pt x="2863" y="382"/>
                  </a:lnTo>
                  <a:cubicBezTo>
                    <a:pt x="2609" y="128"/>
                    <a:pt x="2277" y="1"/>
                    <a:pt x="19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75"/>
            <p:cNvSpPr/>
            <p:nvPr/>
          </p:nvSpPr>
          <p:spPr>
            <a:xfrm>
              <a:off x="2130350" y="2531741"/>
              <a:ext cx="71346" cy="55401"/>
            </a:xfrm>
            <a:custGeom>
              <a:rect b="b" l="l" r="r" t="t"/>
              <a:pathLst>
                <a:path extrusionOk="0" h="2043" w="2631">
                  <a:moveTo>
                    <a:pt x="2586" y="1"/>
                  </a:moveTo>
                  <a:lnTo>
                    <a:pt x="2586" y="1"/>
                  </a:lnTo>
                  <a:cubicBezTo>
                    <a:pt x="538" y="637"/>
                    <a:pt x="106" y="1656"/>
                    <a:pt x="103" y="1669"/>
                  </a:cubicBezTo>
                  <a:cubicBezTo>
                    <a:pt x="79" y="1732"/>
                    <a:pt x="45" y="1790"/>
                    <a:pt x="1" y="1837"/>
                  </a:cubicBezTo>
                  <a:cubicBezTo>
                    <a:pt x="215" y="1974"/>
                    <a:pt x="458" y="2043"/>
                    <a:pt x="702" y="2043"/>
                  </a:cubicBezTo>
                  <a:cubicBezTo>
                    <a:pt x="1035" y="2043"/>
                    <a:pt x="1367" y="1915"/>
                    <a:pt x="1622" y="1661"/>
                  </a:cubicBezTo>
                  <a:lnTo>
                    <a:pt x="2214" y="1069"/>
                  </a:lnTo>
                  <a:cubicBezTo>
                    <a:pt x="2508" y="779"/>
                    <a:pt x="2631" y="380"/>
                    <a:pt x="258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75"/>
            <p:cNvSpPr/>
            <p:nvPr/>
          </p:nvSpPr>
          <p:spPr>
            <a:xfrm>
              <a:off x="1742871" y="2517179"/>
              <a:ext cx="74112" cy="70858"/>
            </a:xfrm>
            <a:custGeom>
              <a:rect b="b" l="l" r="r" t="t"/>
              <a:pathLst>
                <a:path extrusionOk="0" h="2613" w="2733">
                  <a:moveTo>
                    <a:pt x="339" y="1"/>
                  </a:moveTo>
                  <a:lnTo>
                    <a:pt x="339" y="1"/>
                  </a:lnTo>
                  <a:cubicBezTo>
                    <a:pt x="1" y="504"/>
                    <a:pt x="53" y="1192"/>
                    <a:pt x="499" y="1640"/>
                  </a:cubicBezTo>
                  <a:lnTo>
                    <a:pt x="1091" y="2232"/>
                  </a:lnTo>
                  <a:cubicBezTo>
                    <a:pt x="1344" y="2485"/>
                    <a:pt x="1676" y="2612"/>
                    <a:pt x="2009" y="2612"/>
                  </a:cubicBezTo>
                  <a:cubicBezTo>
                    <a:pt x="2262" y="2612"/>
                    <a:pt x="2515" y="2539"/>
                    <a:pt x="2733" y="2392"/>
                  </a:cubicBezTo>
                  <a:lnTo>
                    <a:pt x="33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7" name="Google Shape;937;p75"/>
          <p:cNvGrpSpPr/>
          <p:nvPr/>
        </p:nvGrpSpPr>
        <p:grpSpPr>
          <a:xfrm>
            <a:off x="1429874" y="3343988"/>
            <a:ext cx="330370" cy="323320"/>
            <a:chOff x="998964" y="2754726"/>
            <a:chExt cx="463872" cy="453973"/>
          </a:xfrm>
        </p:grpSpPr>
        <p:sp>
          <p:nvSpPr>
            <p:cNvPr id="938" name="Google Shape;938;p75"/>
            <p:cNvSpPr/>
            <p:nvPr/>
          </p:nvSpPr>
          <p:spPr>
            <a:xfrm>
              <a:off x="1183307" y="2811618"/>
              <a:ext cx="95047" cy="32134"/>
            </a:xfrm>
            <a:custGeom>
              <a:rect b="b" l="l" r="r" t="t"/>
              <a:pathLst>
                <a:path extrusionOk="0" h="1185" w="3505">
                  <a:moveTo>
                    <a:pt x="346" y="0"/>
                  </a:moveTo>
                  <a:cubicBezTo>
                    <a:pt x="157" y="0"/>
                    <a:pt x="0" y="152"/>
                    <a:pt x="0" y="346"/>
                  </a:cubicBezTo>
                  <a:lnTo>
                    <a:pt x="0" y="1184"/>
                  </a:lnTo>
                  <a:lnTo>
                    <a:pt x="3502" y="1184"/>
                  </a:lnTo>
                  <a:lnTo>
                    <a:pt x="3502" y="346"/>
                  </a:lnTo>
                  <a:cubicBezTo>
                    <a:pt x="3505" y="157"/>
                    <a:pt x="3353" y="0"/>
                    <a:pt x="31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75"/>
            <p:cNvSpPr/>
            <p:nvPr/>
          </p:nvSpPr>
          <p:spPr>
            <a:xfrm>
              <a:off x="1217529" y="2754726"/>
              <a:ext cx="26657" cy="30344"/>
            </a:xfrm>
            <a:custGeom>
              <a:rect b="b" l="l" r="r" t="t"/>
              <a:pathLst>
                <a:path extrusionOk="0" h="1119" w="983">
                  <a:moveTo>
                    <a:pt x="492" y="1"/>
                  </a:moveTo>
                  <a:cubicBezTo>
                    <a:pt x="253" y="1"/>
                    <a:pt x="14" y="164"/>
                    <a:pt x="1" y="490"/>
                  </a:cubicBezTo>
                  <a:lnTo>
                    <a:pt x="1" y="1118"/>
                  </a:lnTo>
                  <a:lnTo>
                    <a:pt x="983" y="1118"/>
                  </a:lnTo>
                  <a:lnTo>
                    <a:pt x="983" y="490"/>
                  </a:lnTo>
                  <a:cubicBezTo>
                    <a:pt x="970" y="164"/>
                    <a:pt x="731" y="1"/>
                    <a:pt x="49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75"/>
            <p:cNvSpPr/>
            <p:nvPr/>
          </p:nvSpPr>
          <p:spPr>
            <a:xfrm>
              <a:off x="1369195" y="2992734"/>
              <a:ext cx="67929" cy="142421"/>
            </a:xfrm>
            <a:custGeom>
              <a:rect b="b" l="l" r="r" t="t"/>
              <a:pathLst>
                <a:path extrusionOk="0" h="5252" w="2505">
                  <a:moveTo>
                    <a:pt x="1255" y="1"/>
                  </a:moveTo>
                  <a:cubicBezTo>
                    <a:pt x="563" y="1"/>
                    <a:pt x="0" y="1179"/>
                    <a:pt x="0" y="2633"/>
                  </a:cubicBezTo>
                  <a:cubicBezTo>
                    <a:pt x="34" y="4379"/>
                    <a:pt x="643" y="5252"/>
                    <a:pt x="1252" y="5252"/>
                  </a:cubicBezTo>
                  <a:cubicBezTo>
                    <a:pt x="1861" y="5252"/>
                    <a:pt x="2470" y="4379"/>
                    <a:pt x="2504" y="2633"/>
                  </a:cubicBezTo>
                  <a:cubicBezTo>
                    <a:pt x="2504" y="1179"/>
                    <a:pt x="1946" y="1"/>
                    <a:pt x="125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75"/>
            <p:cNvSpPr/>
            <p:nvPr/>
          </p:nvSpPr>
          <p:spPr>
            <a:xfrm>
              <a:off x="1023613" y="2992978"/>
              <a:ext cx="68092" cy="142421"/>
            </a:xfrm>
            <a:custGeom>
              <a:rect b="b" l="l" r="r" t="t"/>
              <a:pathLst>
                <a:path extrusionOk="0" h="5252" w="2511">
                  <a:moveTo>
                    <a:pt x="1257" y="0"/>
                  </a:moveTo>
                  <a:cubicBezTo>
                    <a:pt x="648" y="0"/>
                    <a:pt x="39" y="873"/>
                    <a:pt x="3" y="2619"/>
                  </a:cubicBezTo>
                  <a:cubicBezTo>
                    <a:pt x="1" y="4078"/>
                    <a:pt x="564" y="5251"/>
                    <a:pt x="1255" y="5251"/>
                  </a:cubicBezTo>
                  <a:cubicBezTo>
                    <a:pt x="1947" y="5251"/>
                    <a:pt x="2510" y="4073"/>
                    <a:pt x="2510" y="2619"/>
                  </a:cubicBezTo>
                  <a:cubicBezTo>
                    <a:pt x="2475" y="873"/>
                    <a:pt x="1866" y="0"/>
                    <a:pt x="12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75"/>
            <p:cNvSpPr/>
            <p:nvPr/>
          </p:nvSpPr>
          <p:spPr>
            <a:xfrm>
              <a:off x="998964" y="2870408"/>
              <a:ext cx="463872" cy="338291"/>
            </a:xfrm>
            <a:custGeom>
              <a:rect b="b" l="l" r="r" t="t"/>
              <a:pathLst>
                <a:path extrusionOk="0" h="12475" w="17106">
                  <a:moveTo>
                    <a:pt x="7563" y="1646"/>
                  </a:moveTo>
                  <a:cubicBezTo>
                    <a:pt x="7835" y="1646"/>
                    <a:pt x="8055" y="1866"/>
                    <a:pt x="8055" y="2136"/>
                  </a:cubicBezTo>
                  <a:cubicBezTo>
                    <a:pt x="8042" y="2462"/>
                    <a:pt x="7803" y="2625"/>
                    <a:pt x="7563" y="2625"/>
                  </a:cubicBezTo>
                  <a:cubicBezTo>
                    <a:pt x="7324" y="2625"/>
                    <a:pt x="7085" y="2462"/>
                    <a:pt x="7073" y="2136"/>
                  </a:cubicBezTo>
                  <a:cubicBezTo>
                    <a:pt x="7073" y="1866"/>
                    <a:pt x="7291" y="1646"/>
                    <a:pt x="7563" y="1646"/>
                  </a:cubicBezTo>
                  <a:close/>
                  <a:moveTo>
                    <a:pt x="9496" y="1646"/>
                  </a:moveTo>
                  <a:cubicBezTo>
                    <a:pt x="9766" y="1646"/>
                    <a:pt x="9986" y="1866"/>
                    <a:pt x="9986" y="2136"/>
                  </a:cubicBezTo>
                  <a:cubicBezTo>
                    <a:pt x="9973" y="2462"/>
                    <a:pt x="9734" y="2625"/>
                    <a:pt x="9495" y="2625"/>
                  </a:cubicBezTo>
                  <a:cubicBezTo>
                    <a:pt x="9256" y="2625"/>
                    <a:pt x="9017" y="2462"/>
                    <a:pt x="9004" y="2136"/>
                  </a:cubicBezTo>
                  <a:cubicBezTo>
                    <a:pt x="9004" y="1866"/>
                    <a:pt x="9224" y="1646"/>
                    <a:pt x="9496" y="1646"/>
                  </a:cubicBezTo>
                  <a:close/>
                  <a:moveTo>
                    <a:pt x="7563" y="3338"/>
                  </a:moveTo>
                  <a:cubicBezTo>
                    <a:pt x="7835" y="3338"/>
                    <a:pt x="8055" y="3558"/>
                    <a:pt x="8055" y="3831"/>
                  </a:cubicBezTo>
                  <a:cubicBezTo>
                    <a:pt x="8042" y="4155"/>
                    <a:pt x="7803" y="4318"/>
                    <a:pt x="7563" y="4318"/>
                  </a:cubicBezTo>
                  <a:cubicBezTo>
                    <a:pt x="7324" y="4318"/>
                    <a:pt x="7085" y="4155"/>
                    <a:pt x="7073" y="3831"/>
                  </a:cubicBezTo>
                  <a:cubicBezTo>
                    <a:pt x="7073" y="3558"/>
                    <a:pt x="7291" y="3338"/>
                    <a:pt x="7563" y="3338"/>
                  </a:cubicBezTo>
                  <a:close/>
                  <a:moveTo>
                    <a:pt x="9496" y="3338"/>
                  </a:moveTo>
                  <a:cubicBezTo>
                    <a:pt x="9766" y="3338"/>
                    <a:pt x="9986" y="3558"/>
                    <a:pt x="9986" y="3831"/>
                  </a:cubicBezTo>
                  <a:cubicBezTo>
                    <a:pt x="9973" y="4155"/>
                    <a:pt x="9734" y="4318"/>
                    <a:pt x="9495" y="4318"/>
                  </a:cubicBezTo>
                  <a:cubicBezTo>
                    <a:pt x="9256" y="4318"/>
                    <a:pt x="9017" y="4155"/>
                    <a:pt x="9004" y="3831"/>
                  </a:cubicBezTo>
                  <a:cubicBezTo>
                    <a:pt x="9004" y="3558"/>
                    <a:pt x="9224" y="3338"/>
                    <a:pt x="9496" y="3338"/>
                  </a:cubicBezTo>
                  <a:close/>
                  <a:moveTo>
                    <a:pt x="5632" y="5135"/>
                  </a:moveTo>
                  <a:cubicBezTo>
                    <a:pt x="5902" y="5135"/>
                    <a:pt x="6122" y="5355"/>
                    <a:pt x="6122" y="5627"/>
                  </a:cubicBezTo>
                  <a:cubicBezTo>
                    <a:pt x="6109" y="5954"/>
                    <a:pt x="5870" y="6117"/>
                    <a:pt x="5631" y="6117"/>
                  </a:cubicBezTo>
                  <a:cubicBezTo>
                    <a:pt x="5392" y="6117"/>
                    <a:pt x="5153" y="5954"/>
                    <a:pt x="5140" y="5627"/>
                  </a:cubicBezTo>
                  <a:cubicBezTo>
                    <a:pt x="5140" y="5355"/>
                    <a:pt x="5360" y="5135"/>
                    <a:pt x="5632" y="5135"/>
                  </a:cubicBezTo>
                  <a:close/>
                  <a:moveTo>
                    <a:pt x="7563" y="5135"/>
                  </a:moveTo>
                  <a:cubicBezTo>
                    <a:pt x="7835" y="5135"/>
                    <a:pt x="8055" y="5355"/>
                    <a:pt x="8055" y="5627"/>
                  </a:cubicBezTo>
                  <a:cubicBezTo>
                    <a:pt x="8042" y="5954"/>
                    <a:pt x="7803" y="6117"/>
                    <a:pt x="7563" y="6117"/>
                  </a:cubicBezTo>
                  <a:cubicBezTo>
                    <a:pt x="7324" y="6117"/>
                    <a:pt x="7085" y="5954"/>
                    <a:pt x="7073" y="5627"/>
                  </a:cubicBezTo>
                  <a:cubicBezTo>
                    <a:pt x="7073" y="5355"/>
                    <a:pt x="7291" y="5135"/>
                    <a:pt x="7563" y="5135"/>
                  </a:cubicBezTo>
                  <a:close/>
                  <a:moveTo>
                    <a:pt x="9496" y="5135"/>
                  </a:moveTo>
                  <a:cubicBezTo>
                    <a:pt x="9766" y="5135"/>
                    <a:pt x="9986" y="5355"/>
                    <a:pt x="9986" y="5627"/>
                  </a:cubicBezTo>
                  <a:cubicBezTo>
                    <a:pt x="9973" y="5954"/>
                    <a:pt x="9734" y="6117"/>
                    <a:pt x="9495" y="6117"/>
                  </a:cubicBezTo>
                  <a:cubicBezTo>
                    <a:pt x="9256" y="6117"/>
                    <a:pt x="9017" y="5954"/>
                    <a:pt x="9004" y="5627"/>
                  </a:cubicBezTo>
                  <a:cubicBezTo>
                    <a:pt x="9004" y="5355"/>
                    <a:pt x="9224" y="5135"/>
                    <a:pt x="9496" y="5135"/>
                  </a:cubicBezTo>
                  <a:close/>
                  <a:moveTo>
                    <a:pt x="11429" y="5135"/>
                  </a:moveTo>
                  <a:cubicBezTo>
                    <a:pt x="11702" y="5135"/>
                    <a:pt x="11922" y="5355"/>
                    <a:pt x="11922" y="5627"/>
                  </a:cubicBezTo>
                  <a:cubicBezTo>
                    <a:pt x="11909" y="5954"/>
                    <a:pt x="11670" y="6117"/>
                    <a:pt x="11431" y="6117"/>
                  </a:cubicBezTo>
                  <a:cubicBezTo>
                    <a:pt x="11191" y="6117"/>
                    <a:pt x="10952" y="5954"/>
                    <a:pt x="10939" y="5627"/>
                  </a:cubicBezTo>
                  <a:cubicBezTo>
                    <a:pt x="10939" y="5355"/>
                    <a:pt x="11159" y="5135"/>
                    <a:pt x="11429" y="5135"/>
                  </a:cubicBezTo>
                  <a:close/>
                  <a:moveTo>
                    <a:pt x="5632" y="6877"/>
                  </a:moveTo>
                  <a:cubicBezTo>
                    <a:pt x="5902" y="6877"/>
                    <a:pt x="6122" y="7097"/>
                    <a:pt x="6122" y="7369"/>
                  </a:cubicBezTo>
                  <a:cubicBezTo>
                    <a:pt x="6109" y="7695"/>
                    <a:pt x="5870" y="7859"/>
                    <a:pt x="5631" y="7859"/>
                  </a:cubicBezTo>
                  <a:cubicBezTo>
                    <a:pt x="5392" y="7859"/>
                    <a:pt x="5153" y="7695"/>
                    <a:pt x="5140" y="7369"/>
                  </a:cubicBezTo>
                  <a:cubicBezTo>
                    <a:pt x="5140" y="7100"/>
                    <a:pt x="5360" y="6877"/>
                    <a:pt x="5632" y="6877"/>
                  </a:cubicBezTo>
                  <a:close/>
                  <a:moveTo>
                    <a:pt x="7563" y="6877"/>
                  </a:moveTo>
                  <a:cubicBezTo>
                    <a:pt x="7835" y="6877"/>
                    <a:pt x="8055" y="7097"/>
                    <a:pt x="8055" y="7369"/>
                  </a:cubicBezTo>
                  <a:cubicBezTo>
                    <a:pt x="8042" y="7695"/>
                    <a:pt x="7803" y="7859"/>
                    <a:pt x="7563" y="7859"/>
                  </a:cubicBezTo>
                  <a:cubicBezTo>
                    <a:pt x="7324" y="7859"/>
                    <a:pt x="7085" y="7695"/>
                    <a:pt x="7073" y="7369"/>
                  </a:cubicBezTo>
                  <a:cubicBezTo>
                    <a:pt x="7073" y="7100"/>
                    <a:pt x="7291" y="6877"/>
                    <a:pt x="7563" y="6877"/>
                  </a:cubicBezTo>
                  <a:close/>
                  <a:moveTo>
                    <a:pt x="9496" y="6877"/>
                  </a:moveTo>
                  <a:cubicBezTo>
                    <a:pt x="9766" y="6877"/>
                    <a:pt x="9986" y="7097"/>
                    <a:pt x="9986" y="7369"/>
                  </a:cubicBezTo>
                  <a:cubicBezTo>
                    <a:pt x="9973" y="7695"/>
                    <a:pt x="9734" y="7859"/>
                    <a:pt x="9495" y="7859"/>
                  </a:cubicBezTo>
                  <a:cubicBezTo>
                    <a:pt x="9256" y="7859"/>
                    <a:pt x="9017" y="7695"/>
                    <a:pt x="9004" y="7369"/>
                  </a:cubicBezTo>
                  <a:cubicBezTo>
                    <a:pt x="9004" y="7100"/>
                    <a:pt x="9224" y="6877"/>
                    <a:pt x="9496" y="6877"/>
                  </a:cubicBezTo>
                  <a:close/>
                  <a:moveTo>
                    <a:pt x="11429" y="6877"/>
                  </a:moveTo>
                  <a:cubicBezTo>
                    <a:pt x="11702" y="6877"/>
                    <a:pt x="11922" y="7097"/>
                    <a:pt x="11922" y="7369"/>
                  </a:cubicBezTo>
                  <a:cubicBezTo>
                    <a:pt x="11909" y="7695"/>
                    <a:pt x="11670" y="7859"/>
                    <a:pt x="11431" y="7859"/>
                  </a:cubicBezTo>
                  <a:cubicBezTo>
                    <a:pt x="11191" y="7859"/>
                    <a:pt x="10952" y="7695"/>
                    <a:pt x="10939" y="7369"/>
                  </a:cubicBezTo>
                  <a:cubicBezTo>
                    <a:pt x="10939" y="7100"/>
                    <a:pt x="11159" y="6877"/>
                    <a:pt x="11429" y="6877"/>
                  </a:cubicBezTo>
                  <a:close/>
                  <a:moveTo>
                    <a:pt x="11500" y="8828"/>
                  </a:moveTo>
                  <a:cubicBezTo>
                    <a:pt x="11770" y="8828"/>
                    <a:pt x="11990" y="9048"/>
                    <a:pt x="11990" y="9321"/>
                  </a:cubicBezTo>
                  <a:lnTo>
                    <a:pt x="11987" y="11487"/>
                  </a:lnTo>
                  <a:lnTo>
                    <a:pt x="11005" y="11487"/>
                  </a:lnTo>
                  <a:lnTo>
                    <a:pt x="11005" y="9811"/>
                  </a:lnTo>
                  <a:lnTo>
                    <a:pt x="10025" y="9811"/>
                  </a:lnTo>
                  <a:lnTo>
                    <a:pt x="10025" y="11487"/>
                  </a:lnTo>
                  <a:lnTo>
                    <a:pt x="9043" y="11487"/>
                  </a:lnTo>
                  <a:lnTo>
                    <a:pt x="9043" y="9811"/>
                  </a:lnTo>
                  <a:lnTo>
                    <a:pt x="8063" y="9811"/>
                  </a:lnTo>
                  <a:lnTo>
                    <a:pt x="8063" y="11487"/>
                  </a:lnTo>
                  <a:lnTo>
                    <a:pt x="7081" y="11487"/>
                  </a:lnTo>
                  <a:lnTo>
                    <a:pt x="7081" y="9811"/>
                  </a:lnTo>
                  <a:lnTo>
                    <a:pt x="6104" y="9811"/>
                  </a:lnTo>
                  <a:lnTo>
                    <a:pt x="6104" y="11487"/>
                  </a:lnTo>
                  <a:lnTo>
                    <a:pt x="5122" y="11487"/>
                  </a:lnTo>
                  <a:lnTo>
                    <a:pt x="5122" y="9321"/>
                  </a:lnTo>
                  <a:cubicBezTo>
                    <a:pt x="5122" y="9048"/>
                    <a:pt x="5339" y="8828"/>
                    <a:pt x="5611" y="8828"/>
                  </a:cubicBezTo>
                  <a:close/>
                  <a:moveTo>
                    <a:pt x="4917" y="1"/>
                  </a:moveTo>
                  <a:cubicBezTo>
                    <a:pt x="4729" y="1"/>
                    <a:pt x="4572" y="155"/>
                    <a:pt x="4572" y="349"/>
                  </a:cubicBezTo>
                  <a:lnTo>
                    <a:pt x="4572" y="1989"/>
                  </a:lnTo>
                  <a:lnTo>
                    <a:pt x="1575" y="1989"/>
                  </a:lnTo>
                  <a:cubicBezTo>
                    <a:pt x="1384" y="1989"/>
                    <a:pt x="1227" y="2144"/>
                    <a:pt x="1227" y="2337"/>
                  </a:cubicBezTo>
                  <a:lnTo>
                    <a:pt x="1227" y="3823"/>
                  </a:lnTo>
                  <a:cubicBezTo>
                    <a:pt x="1513" y="3626"/>
                    <a:pt x="1835" y="3531"/>
                    <a:pt x="2156" y="3531"/>
                  </a:cubicBezTo>
                  <a:cubicBezTo>
                    <a:pt x="2565" y="3531"/>
                    <a:pt x="2971" y="3685"/>
                    <a:pt x="3301" y="3982"/>
                  </a:cubicBezTo>
                  <a:cubicBezTo>
                    <a:pt x="4768" y="5316"/>
                    <a:pt x="4768" y="8967"/>
                    <a:pt x="3301" y="10303"/>
                  </a:cubicBezTo>
                  <a:cubicBezTo>
                    <a:pt x="3099" y="10479"/>
                    <a:pt x="2882" y="10604"/>
                    <a:pt x="2652" y="10680"/>
                  </a:cubicBezTo>
                  <a:lnTo>
                    <a:pt x="2652" y="11492"/>
                  </a:lnTo>
                  <a:lnTo>
                    <a:pt x="1669" y="11492"/>
                  </a:lnTo>
                  <a:lnTo>
                    <a:pt x="1669" y="10680"/>
                  </a:lnTo>
                  <a:cubicBezTo>
                    <a:pt x="1515" y="10631"/>
                    <a:pt x="1368" y="10557"/>
                    <a:pt x="1227" y="10463"/>
                  </a:cubicBezTo>
                  <a:lnTo>
                    <a:pt x="1227" y="11492"/>
                  </a:lnTo>
                  <a:lnTo>
                    <a:pt x="671" y="11492"/>
                  </a:lnTo>
                  <a:cubicBezTo>
                    <a:pt x="6" y="11513"/>
                    <a:pt x="1" y="12441"/>
                    <a:pt x="658" y="12475"/>
                  </a:cubicBezTo>
                  <a:lnTo>
                    <a:pt x="16443" y="12475"/>
                  </a:lnTo>
                  <a:cubicBezTo>
                    <a:pt x="17105" y="12441"/>
                    <a:pt x="17095" y="11513"/>
                    <a:pt x="16432" y="11487"/>
                  </a:cubicBezTo>
                  <a:lnTo>
                    <a:pt x="16021" y="11487"/>
                  </a:lnTo>
                  <a:lnTo>
                    <a:pt x="16021" y="10327"/>
                  </a:lnTo>
                  <a:cubicBezTo>
                    <a:pt x="15830" y="10489"/>
                    <a:pt x="15620" y="10607"/>
                    <a:pt x="15398" y="10680"/>
                  </a:cubicBezTo>
                  <a:lnTo>
                    <a:pt x="15398" y="11492"/>
                  </a:lnTo>
                  <a:lnTo>
                    <a:pt x="14415" y="11492"/>
                  </a:lnTo>
                  <a:lnTo>
                    <a:pt x="14415" y="10680"/>
                  </a:lnTo>
                  <a:cubicBezTo>
                    <a:pt x="14182" y="10604"/>
                    <a:pt x="13965" y="10479"/>
                    <a:pt x="13768" y="10303"/>
                  </a:cubicBezTo>
                  <a:cubicBezTo>
                    <a:pt x="13519" y="10083"/>
                    <a:pt x="13307" y="9790"/>
                    <a:pt x="13137" y="9426"/>
                  </a:cubicBezTo>
                  <a:cubicBezTo>
                    <a:pt x="12524" y="8187"/>
                    <a:pt x="12524" y="6096"/>
                    <a:pt x="13137" y="4857"/>
                  </a:cubicBezTo>
                  <a:cubicBezTo>
                    <a:pt x="13307" y="4498"/>
                    <a:pt x="13522" y="4202"/>
                    <a:pt x="13768" y="3980"/>
                  </a:cubicBezTo>
                  <a:cubicBezTo>
                    <a:pt x="14101" y="3678"/>
                    <a:pt x="14505" y="3527"/>
                    <a:pt x="14909" y="3527"/>
                  </a:cubicBezTo>
                  <a:cubicBezTo>
                    <a:pt x="15302" y="3527"/>
                    <a:pt x="15694" y="3670"/>
                    <a:pt x="16021" y="3956"/>
                  </a:cubicBezTo>
                  <a:lnTo>
                    <a:pt x="16021" y="2337"/>
                  </a:lnTo>
                  <a:cubicBezTo>
                    <a:pt x="16021" y="2146"/>
                    <a:pt x="15866" y="1989"/>
                    <a:pt x="15673" y="1989"/>
                  </a:cubicBezTo>
                  <a:lnTo>
                    <a:pt x="12529" y="1989"/>
                  </a:lnTo>
                  <a:lnTo>
                    <a:pt x="12529" y="349"/>
                  </a:lnTo>
                  <a:cubicBezTo>
                    <a:pt x="12529" y="158"/>
                    <a:pt x="12375" y="1"/>
                    <a:pt x="121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3" name="Google Shape;943;p75"/>
          <p:cNvGrpSpPr/>
          <p:nvPr/>
        </p:nvGrpSpPr>
        <p:grpSpPr>
          <a:xfrm>
            <a:off x="1442907" y="2409813"/>
            <a:ext cx="323801" cy="323859"/>
            <a:chOff x="1003574" y="2133307"/>
            <a:chExt cx="454649" cy="454730"/>
          </a:xfrm>
        </p:grpSpPr>
        <p:sp>
          <p:nvSpPr>
            <p:cNvPr id="944" name="Google Shape;944;p75"/>
            <p:cNvSpPr/>
            <p:nvPr/>
          </p:nvSpPr>
          <p:spPr>
            <a:xfrm>
              <a:off x="1166738" y="2373701"/>
              <a:ext cx="128103" cy="214255"/>
            </a:xfrm>
            <a:custGeom>
              <a:rect b="b" l="l" r="r" t="t"/>
              <a:pathLst>
                <a:path extrusionOk="0" h="7901" w="4724">
                  <a:moveTo>
                    <a:pt x="315" y="0"/>
                  </a:moveTo>
                  <a:cubicBezTo>
                    <a:pt x="142" y="0"/>
                    <a:pt x="1" y="139"/>
                    <a:pt x="1" y="315"/>
                  </a:cubicBezTo>
                  <a:lnTo>
                    <a:pt x="1" y="7901"/>
                  </a:lnTo>
                  <a:lnTo>
                    <a:pt x="4718" y="7901"/>
                  </a:lnTo>
                  <a:lnTo>
                    <a:pt x="4724" y="3379"/>
                  </a:lnTo>
                  <a:lnTo>
                    <a:pt x="4724" y="315"/>
                  </a:lnTo>
                  <a:cubicBezTo>
                    <a:pt x="4724" y="139"/>
                    <a:pt x="4582" y="0"/>
                    <a:pt x="440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75"/>
            <p:cNvSpPr/>
            <p:nvPr/>
          </p:nvSpPr>
          <p:spPr>
            <a:xfrm>
              <a:off x="1324072" y="2480028"/>
              <a:ext cx="134150" cy="108009"/>
            </a:xfrm>
            <a:custGeom>
              <a:rect b="b" l="l" r="r" t="t"/>
              <a:pathLst>
                <a:path extrusionOk="0" h="3983" w="4947">
                  <a:moveTo>
                    <a:pt x="312" y="1"/>
                  </a:moveTo>
                  <a:cubicBezTo>
                    <a:pt x="142" y="1"/>
                    <a:pt x="1" y="139"/>
                    <a:pt x="1" y="312"/>
                  </a:cubicBezTo>
                  <a:lnTo>
                    <a:pt x="1" y="3982"/>
                  </a:lnTo>
                  <a:lnTo>
                    <a:pt x="4627" y="3982"/>
                  </a:lnTo>
                  <a:cubicBezTo>
                    <a:pt x="4805" y="3980"/>
                    <a:pt x="4946" y="3841"/>
                    <a:pt x="4946" y="3668"/>
                  </a:cubicBezTo>
                  <a:lnTo>
                    <a:pt x="4946" y="312"/>
                  </a:lnTo>
                  <a:cubicBezTo>
                    <a:pt x="4946" y="142"/>
                    <a:pt x="4807" y="1"/>
                    <a:pt x="46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75"/>
            <p:cNvSpPr/>
            <p:nvPr/>
          </p:nvSpPr>
          <p:spPr>
            <a:xfrm>
              <a:off x="1003574" y="2523714"/>
              <a:ext cx="134015" cy="64241"/>
            </a:xfrm>
            <a:custGeom>
              <a:rect b="b" l="l" r="r" t="t"/>
              <a:pathLst>
                <a:path extrusionOk="0" h="2369" w="4942">
                  <a:moveTo>
                    <a:pt x="347" y="1"/>
                  </a:moveTo>
                  <a:cubicBezTo>
                    <a:pt x="158" y="1"/>
                    <a:pt x="1" y="155"/>
                    <a:pt x="1" y="349"/>
                  </a:cubicBezTo>
                  <a:lnTo>
                    <a:pt x="1" y="2054"/>
                  </a:lnTo>
                  <a:cubicBezTo>
                    <a:pt x="1" y="2227"/>
                    <a:pt x="140" y="2369"/>
                    <a:pt x="315" y="2369"/>
                  </a:cubicBezTo>
                  <a:lnTo>
                    <a:pt x="4941" y="2369"/>
                  </a:lnTo>
                  <a:lnTo>
                    <a:pt x="4941" y="312"/>
                  </a:lnTo>
                  <a:cubicBezTo>
                    <a:pt x="4941" y="142"/>
                    <a:pt x="4802" y="1"/>
                    <a:pt x="462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75"/>
            <p:cNvSpPr/>
            <p:nvPr/>
          </p:nvSpPr>
          <p:spPr>
            <a:xfrm>
              <a:off x="1078878" y="2133307"/>
              <a:ext cx="303824" cy="244898"/>
            </a:xfrm>
            <a:custGeom>
              <a:rect b="b" l="l" r="r" t="t"/>
              <a:pathLst>
                <a:path extrusionOk="0" h="9031" w="11204">
                  <a:moveTo>
                    <a:pt x="5774" y="2935"/>
                  </a:moveTo>
                  <a:cubicBezTo>
                    <a:pt x="6072" y="2935"/>
                    <a:pt x="6316" y="3176"/>
                    <a:pt x="6316" y="3475"/>
                  </a:cubicBezTo>
                  <a:lnTo>
                    <a:pt x="6316" y="6332"/>
                  </a:lnTo>
                  <a:cubicBezTo>
                    <a:pt x="6302" y="6692"/>
                    <a:pt x="6038" y="6872"/>
                    <a:pt x="5774" y="6872"/>
                  </a:cubicBezTo>
                  <a:cubicBezTo>
                    <a:pt x="5510" y="6872"/>
                    <a:pt x="5246" y="6692"/>
                    <a:pt x="5231" y="6332"/>
                  </a:cubicBezTo>
                  <a:lnTo>
                    <a:pt x="5231" y="4019"/>
                  </a:lnTo>
                  <a:lnTo>
                    <a:pt x="5019" y="4019"/>
                  </a:lnTo>
                  <a:cubicBezTo>
                    <a:pt x="4304" y="3988"/>
                    <a:pt x="4304" y="2961"/>
                    <a:pt x="5022" y="2935"/>
                  </a:cubicBezTo>
                  <a:close/>
                  <a:moveTo>
                    <a:pt x="5603" y="1"/>
                  </a:moveTo>
                  <a:cubicBezTo>
                    <a:pt x="5513" y="1"/>
                    <a:pt x="5423" y="31"/>
                    <a:pt x="5349" y="93"/>
                  </a:cubicBezTo>
                  <a:lnTo>
                    <a:pt x="4118" y="1122"/>
                  </a:lnTo>
                  <a:cubicBezTo>
                    <a:pt x="4048" y="1183"/>
                    <a:pt x="3956" y="1214"/>
                    <a:pt x="3859" y="1214"/>
                  </a:cubicBezTo>
                  <a:lnTo>
                    <a:pt x="2240" y="1196"/>
                  </a:lnTo>
                  <a:cubicBezTo>
                    <a:pt x="2238" y="1196"/>
                    <a:pt x="2236" y="1196"/>
                    <a:pt x="2235" y="1196"/>
                  </a:cubicBezTo>
                  <a:cubicBezTo>
                    <a:pt x="2041" y="1196"/>
                    <a:pt x="1876" y="1334"/>
                    <a:pt x="1847" y="1526"/>
                  </a:cubicBezTo>
                  <a:lnTo>
                    <a:pt x="1585" y="3124"/>
                  </a:lnTo>
                  <a:cubicBezTo>
                    <a:pt x="1567" y="3218"/>
                    <a:pt x="1520" y="3304"/>
                    <a:pt x="1444" y="3367"/>
                  </a:cubicBezTo>
                  <a:lnTo>
                    <a:pt x="189" y="4391"/>
                  </a:lnTo>
                  <a:cubicBezTo>
                    <a:pt x="40" y="4517"/>
                    <a:pt x="1" y="4729"/>
                    <a:pt x="100" y="4900"/>
                  </a:cubicBezTo>
                  <a:lnTo>
                    <a:pt x="933" y="6291"/>
                  </a:lnTo>
                  <a:cubicBezTo>
                    <a:pt x="983" y="6372"/>
                    <a:pt x="999" y="6471"/>
                    <a:pt x="983" y="6566"/>
                  </a:cubicBezTo>
                  <a:lnTo>
                    <a:pt x="682" y="8158"/>
                  </a:lnTo>
                  <a:cubicBezTo>
                    <a:pt x="645" y="8349"/>
                    <a:pt x="752" y="8538"/>
                    <a:pt x="938" y="8603"/>
                  </a:cubicBezTo>
                  <a:lnTo>
                    <a:pt x="2164" y="9030"/>
                  </a:lnTo>
                  <a:lnTo>
                    <a:pt x="2164" y="8323"/>
                  </a:lnTo>
                  <a:cubicBezTo>
                    <a:pt x="2164" y="8027"/>
                    <a:pt x="2405" y="7784"/>
                    <a:pt x="2704" y="7784"/>
                  </a:cubicBezTo>
                  <a:lnTo>
                    <a:pt x="8506" y="7784"/>
                  </a:lnTo>
                  <a:cubicBezTo>
                    <a:pt x="8804" y="7784"/>
                    <a:pt x="9045" y="8027"/>
                    <a:pt x="9045" y="8323"/>
                  </a:cubicBezTo>
                  <a:lnTo>
                    <a:pt x="9045" y="9030"/>
                  </a:lnTo>
                  <a:lnTo>
                    <a:pt x="10274" y="8603"/>
                  </a:lnTo>
                  <a:cubicBezTo>
                    <a:pt x="10457" y="8538"/>
                    <a:pt x="10570" y="8349"/>
                    <a:pt x="10533" y="8158"/>
                  </a:cubicBezTo>
                  <a:lnTo>
                    <a:pt x="10232" y="6566"/>
                  </a:lnTo>
                  <a:cubicBezTo>
                    <a:pt x="10216" y="6471"/>
                    <a:pt x="10232" y="6372"/>
                    <a:pt x="10282" y="6291"/>
                  </a:cubicBezTo>
                  <a:lnTo>
                    <a:pt x="11107" y="4900"/>
                  </a:lnTo>
                  <a:cubicBezTo>
                    <a:pt x="11204" y="4732"/>
                    <a:pt x="11167" y="4517"/>
                    <a:pt x="11018" y="4391"/>
                  </a:cubicBezTo>
                  <a:lnTo>
                    <a:pt x="9763" y="3367"/>
                  </a:lnTo>
                  <a:cubicBezTo>
                    <a:pt x="9687" y="3304"/>
                    <a:pt x="9640" y="3218"/>
                    <a:pt x="9622" y="3124"/>
                  </a:cubicBezTo>
                  <a:lnTo>
                    <a:pt x="9360" y="1526"/>
                  </a:lnTo>
                  <a:cubicBezTo>
                    <a:pt x="9329" y="1334"/>
                    <a:pt x="9164" y="1196"/>
                    <a:pt x="8972" y="1196"/>
                  </a:cubicBezTo>
                  <a:cubicBezTo>
                    <a:pt x="8970" y="1196"/>
                    <a:pt x="8969" y="1196"/>
                    <a:pt x="8967" y="1196"/>
                  </a:cubicBezTo>
                  <a:lnTo>
                    <a:pt x="7348" y="1214"/>
                  </a:lnTo>
                  <a:cubicBezTo>
                    <a:pt x="7251" y="1214"/>
                    <a:pt x="7159" y="1183"/>
                    <a:pt x="7089" y="1122"/>
                  </a:cubicBezTo>
                  <a:lnTo>
                    <a:pt x="5858" y="93"/>
                  </a:lnTo>
                  <a:cubicBezTo>
                    <a:pt x="5784" y="31"/>
                    <a:pt x="5694" y="1"/>
                    <a:pt x="560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8" name="Google Shape;948;p75"/>
          <p:cNvSpPr txBox="1"/>
          <p:nvPr>
            <p:ph idx="4294967295" type="ctrTitle"/>
          </p:nvPr>
        </p:nvSpPr>
        <p:spPr>
          <a:xfrm>
            <a:off x="2901063" y="2042250"/>
            <a:ext cx="3216600" cy="105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8000"/>
              <a:t>THANKS</a:t>
            </a:r>
            <a:r>
              <a:rPr b="1" lang="en" sz="8000"/>
              <a:t>!</a:t>
            </a:r>
            <a:endParaRPr b="1" sz="8000"/>
          </a:p>
        </p:txBody>
      </p:sp>
      <p:sp>
        <p:nvSpPr>
          <p:cNvPr id="949" name="Google Shape;949;p75"/>
          <p:cNvSpPr/>
          <p:nvPr/>
        </p:nvSpPr>
        <p:spPr>
          <a:xfrm>
            <a:off x="0" y="-160975"/>
            <a:ext cx="9144000" cy="86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950" name="Google Shape;950;p75"/>
          <p:cNvSpPr/>
          <p:nvPr/>
        </p:nvSpPr>
        <p:spPr>
          <a:xfrm>
            <a:off x="0" y="4278225"/>
            <a:ext cx="9144000" cy="86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p38"/>
          <p:cNvPicPr preferRelativeResize="0"/>
          <p:nvPr/>
        </p:nvPicPr>
        <p:blipFill>
          <a:blip r:embed="rId3">
            <a:alphaModFix/>
          </a:blip>
          <a:stretch>
            <a:fillRect/>
          </a:stretch>
        </p:blipFill>
        <p:spPr>
          <a:xfrm>
            <a:off x="1542260" y="0"/>
            <a:ext cx="6059490" cy="5143500"/>
          </a:xfrm>
          <a:prstGeom prst="rect">
            <a:avLst/>
          </a:prstGeom>
          <a:noFill/>
          <a:ln>
            <a:noFill/>
          </a:ln>
        </p:spPr>
      </p:pic>
      <p:sp>
        <p:nvSpPr>
          <p:cNvPr id="300" name="Google Shape;300;p38"/>
          <p:cNvSpPr/>
          <p:nvPr/>
        </p:nvSpPr>
        <p:spPr>
          <a:xfrm>
            <a:off x="3301125" y="2733550"/>
            <a:ext cx="919800" cy="632700"/>
          </a:xfrm>
          <a:prstGeom prst="rect">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9"/>
          <p:cNvSpPr/>
          <p:nvPr/>
        </p:nvSpPr>
        <p:spPr>
          <a:xfrm>
            <a:off x="460025" y="561925"/>
            <a:ext cx="28941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txBox="1"/>
          <p:nvPr>
            <p:ph idx="1" type="subTitle"/>
          </p:nvPr>
        </p:nvSpPr>
        <p:spPr>
          <a:xfrm>
            <a:off x="514200" y="2214575"/>
            <a:ext cx="8115600" cy="2515800"/>
          </a:xfrm>
          <a:prstGeom prst="rect">
            <a:avLst/>
          </a:prstGeom>
        </p:spPr>
        <p:txBody>
          <a:bodyPr anchorCtr="0" anchor="b" bIns="91425" lIns="91425" spcFirstLastPara="1" rIns="91425" wrap="square" tIns="91425">
            <a:noAutofit/>
          </a:bodyPr>
          <a:lstStyle/>
          <a:p>
            <a:pPr indent="0" lvl="0" marL="0" rtl="0" algn="just">
              <a:spcBef>
                <a:spcPts val="0"/>
              </a:spcBef>
              <a:spcAft>
                <a:spcPts val="0"/>
              </a:spcAft>
              <a:buNone/>
            </a:pPr>
            <a:r>
              <a:rPr b="1" lang="en" sz="1900">
                <a:solidFill>
                  <a:srgbClr val="000000"/>
                </a:solidFill>
              </a:rPr>
              <a:t>Masan Consumer Corporation</a:t>
            </a:r>
            <a:r>
              <a:rPr lang="en" sz="1900">
                <a:solidFill>
                  <a:srgbClr val="000000"/>
                </a:solidFill>
              </a:rPr>
              <a:t> </a:t>
            </a:r>
            <a:r>
              <a:rPr lang="en" sz="1900">
                <a:solidFill>
                  <a:srgbClr val="000000"/>
                </a:solidFill>
              </a:rPr>
              <a:t>was established in 1996 as a subsidiary of Masan Consumer Holdings Co., Ltd - a subsidiary of Masan Group JSC (Masan Group), specializing in manufacturing and distributing a wide range of food and  beverage products. Its products include soy sauce, fish sauce, chili sauce, instant noodles, instant coffee, instant cereals, and bottled beverages. Masan Consumer has expanded its business and exported its products to many countries around the world. </a:t>
            </a:r>
            <a:endParaRPr sz="1900"/>
          </a:p>
        </p:txBody>
      </p:sp>
      <p:sp>
        <p:nvSpPr>
          <p:cNvPr id="307" name="Google Shape;307;p39"/>
          <p:cNvSpPr txBox="1"/>
          <p:nvPr>
            <p:ph type="title"/>
          </p:nvPr>
        </p:nvSpPr>
        <p:spPr>
          <a:xfrm rot="-411">
            <a:off x="650900" y="495637"/>
            <a:ext cx="2512200" cy="55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1.1. </a:t>
            </a:r>
            <a:r>
              <a:rPr lang="en"/>
              <a:t>OVERVIEW</a:t>
            </a:r>
            <a:endParaRPr b="1"/>
          </a:p>
        </p:txBody>
      </p:sp>
      <p:pic>
        <p:nvPicPr>
          <p:cNvPr id="308" name="Google Shape;308;p39"/>
          <p:cNvPicPr preferRelativeResize="0"/>
          <p:nvPr/>
        </p:nvPicPr>
        <p:blipFill>
          <a:blip r:embed="rId3">
            <a:alphaModFix/>
          </a:blip>
          <a:stretch>
            <a:fillRect/>
          </a:stretch>
        </p:blipFill>
        <p:spPr>
          <a:xfrm>
            <a:off x="3163112" y="-108875"/>
            <a:ext cx="3636375" cy="3636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40"/>
          <p:cNvSpPr/>
          <p:nvPr/>
        </p:nvSpPr>
        <p:spPr>
          <a:xfrm>
            <a:off x="3410351" y="652413"/>
            <a:ext cx="2441700" cy="81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314" name="Google Shape;314;p40"/>
          <p:cNvSpPr/>
          <p:nvPr/>
        </p:nvSpPr>
        <p:spPr>
          <a:xfrm>
            <a:off x="783835" y="652540"/>
            <a:ext cx="2441700" cy="81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315" name="Google Shape;315;p40"/>
          <p:cNvSpPr/>
          <p:nvPr/>
        </p:nvSpPr>
        <p:spPr>
          <a:xfrm>
            <a:off x="729250" y="2751750"/>
            <a:ext cx="5263200" cy="69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316" name="Google Shape;316;p40"/>
          <p:cNvSpPr/>
          <p:nvPr/>
        </p:nvSpPr>
        <p:spPr>
          <a:xfrm>
            <a:off x="729250" y="1896236"/>
            <a:ext cx="3252000" cy="6912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317" name="Google Shape;317;p40"/>
          <p:cNvSpPr txBox="1"/>
          <p:nvPr/>
        </p:nvSpPr>
        <p:spPr>
          <a:xfrm>
            <a:off x="729248" y="652540"/>
            <a:ext cx="25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latin typeface="Khand"/>
                <a:ea typeface="Khand"/>
                <a:cs typeface="Khand"/>
                <a:sym typeface="Khand"/>
              </a:rPr>
              <a:t>1996</a:t>
            </a:r>
            <a:endParaRPr sz="1900">
              <a:latin typeface="Khand"/>
              <a:ea typeface="Khand"/>
              <a:cs typeface="Khand"/>
              <a:sym typeface="Khand"/>
            </a:endParaRPr>
          </a:p>
        </p:txBody>
      </p:sp>
      <p:sp>
        <p:nvSpPr>
          <p:cNvPr id="318" name="Google Shape;318;p40"/>
          <p:cNvSpPr txBox="1"/>
          <p:nvPr>
            <p:ph type="title"/>
          </p:nvPr>
        </p:nvSpPr>
        <p:spPr>
          <a:xfrm>
            <a:off x="6232552" y="1208938"/>
            <a:ext cx="2044200" cy="781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1.2</a:t>
            </a:r>
            <a:endParaRPr/>
          </a:p>
          <a:p>
            <a:pPr indent="0" lvl="0" marL="0" rtl="0" algn="r">
              <a:spcBef>
                <a:spcPts val="0"/>
              </a:spcBef>
              <a:spcAft>
                <a:spcPts val="0"/>
              </a:spcAft>
              <a:buNone/>
            </a:pPr>
            <a:r>
              <a:rPr lang="en"/>
              <a:t>BUSINESS </a:t>
            </a:r>
            <a:r>
              <a:rPr b="1" lang="en"/>
              <a:t>HISTORY</a:t>
            </a:r>
            <a:endParaRPr b="1"/>
          </a:p>
        </p:txBody>
      </p:sp>
      <p:sp>
        <p:nvSpPr>
          <p:cNvPr id="319" name="Google Shape;319;p40"/>
          <p:cNvSpPr txBox="1"/>
          <p:nvPr/>
        </p:nvSpPr>
        <p:spPr>
          <a:xfrm>
            <a:off x="841439" y="966857"/>
            <a:ext cx="2327100" cy="418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i="1" lang="en" sz="1100">
                <a:solidFill>
                  <a:schemeClr val="dk1"/>
                </a:solidFill>
                <a:latin typeface="Red Hat Text"/>
                <a:ea typeface="Red Hat Text"/>
                <a:cs typeface="Red Hat Text"/>
                <a:sym typeface="Red Hat Text"/>
              </a:rPr>
              <a:t>Viet Tien Technology - Industry - Trade Joint Stock Company</a:t>
            </a:r>
            <a:endParaRPr sz="1100">
              <a:solidFill>
                <a:schemeClr val="dk1"/>
              </a:solidFill>
              <a:latin typeface="Red Hat Text"/>
              <a:ea typeface="Red Hat Text"/>
              <a:cs typeface="Red Hat Text"/>
              <a:sym typeface="Red Hat Text"/>
            </a:endParaRPr>
          </a:p>
        </p:txBody>
      </p:sp>
      <p:sp>
        <p:nvSpPr>
          <p:cNvPr id="320" name="Google Shape;320;p40"/>
          <p:cNvSpPr txBox="1"/>
          <p:nvPr/>
        </p:nvSpPr>
        <p:spPr>
          <a:xfrm>
            <a:off x="3476352" y="966857"/>
            <a:ext cx="2269800" cy="418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i="1" lang="en" sz="1100">
                <a:solidFill>
                  <a:schemeClr val="dk1"/>
                </a:solidFill>
                <a:latin typeface="Red Hat Text"/>
                <a:ea typeface="Red Hat Text"/>
                <a:cs typeface="Red Hat Text"/>
                <a:sym typeface="Red Hat Text"/>
              </a:rPr>
              <a:t>Minh   Viet   Import - Export   and   Industry   Joint Stock   Company</a:t>
            </a:r>
            <a:endParaRPr b="1" sz="1100">
              <a:solidFill>
                <a:schemeClr val="dk1"/>
              </a:solidFill>
              <a:latin typeface="Red Hat Text"/>
              <a:ea typeface="Red Hat Text"/>
              <a:cs typeface="Red Hat Text"/>
              <a:sym typeface="Red Hat Text"/>
            </a:endParaRPr>
          </a:p>
        </p:txBody>
      </p:sp>
      <p:sp>
        <p:nvSpPr>
          <p:cNvPr id="321" name="Google Shape;321;p40"/>
          <p:cNvSpPr txBox="1"/>
          <p:nvPr/>
        </p:nvSpPr>
        <p:spPr>
          <a:xfrm>
            <a:off x="801400" y="2236645"/>
            <a:ext cx="3107700" cy="309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100">
                <a:solidFill>
                  <a:schemeClr val="dk1"/>
                </a:solidFill>
                <a:latin typeface="Red Hat Text"/>
                <a:ea typeface="Red Hat Text"/>
                <a:cs typeface="Red Hat Text"/>
                <a:sym typeface="Red Hat Text"/>
              </a:rPr>
              <a:t>Launched</a:t>
            </a:r>
            <a:r>
              <a:rPr lang="en" sz="1100">
                <a:solidFill>
                  <a:schemeClr val="dk1"/>
                </a:solidFill>
                <a:latin typeface="Red Hat Text"/>
                <a:ea typeface="Red Hat Text"/>
                <a:cs typeface="Red Hat Text"/>
                <a:sym typeface="Red Hat Text"/>
              </a:rPr>
              <a:t> </a:t>
            </a:r>
            <a:r>
              <a:rPr b="1" lang="en" sz="1100">
                <a:solidFill>
                  <a:schemeClr val="dk1"/>
                </a:solidFill>
                <a:latin typeface="Red Hat Text"/>
                <a:ea typeface="Red Hat Text"/>
                <a:cs typeface="Red Hat Text"/>
                <a:sym typeface="Red Hat Text"/>
              </a:rPr>
              <a:t>f</a:t>
            </a:r>
            <a:r>
              <a:rPr b="1" lang="en" sz="1100">
                <a:solidFill>
                  <a:schemeClr val="dk1"/>
                </a:solidFill>
                <a:latin typeface="Red Hat Text"/>
                <a:ea typeface="Red Hat Text"/>
                <a:cs typeface="Red Hat Text"/>
                <a:sym typeface="Red Hat Text"/>
              </a:rPr>
              <a:t>irst product : </a:t>
            </a:r>
            <a:r>
              <a:rPr lang="en" sz="1100">
                <a:solidFill>
                  <a:schemeClr val="dk1"/>
                </a:solidFill>
                <a:latin typeface="Red Hat Text"/>
                <a:ea typeface="Red Hat Text"/>
                <a:cs typeface="Red Hat Text"/>
                <a:sym typeface="Red Hat Text"/>
              </a:rPr>
              <a:t> </a:t>
            </a:r>
            <a:r>
              <a:rPr b="1" lang="en" sz="1100">
                <a:solidFill>
                  <a:schemeClr val="dk1"/>
                </a:solidFill>
                <a:latin typeface="Red Hat Text"/>
                <a:ea typeface="Red Hat Text"/>
                <a:cs typeface="Red Hat Text"/>
                <a:sym typeface="Red Hat Text"/>
              </a:rPr>
              <a:t>Chin-Su soy sauce</a:t>
            </a:r>
            <a:endParaRPr b="1" sz="1100">
              <a:solidFill>
                <a:schemeClr val="dk1"/>
              </a:solidFill>
              <a:latin typeface="Red Hat Text"/>
              <a:ea typeface="Red Hat Text"/>
              <a:cs typeface="Red Hat Text"/>
              <a:sym typeface="Red Hat Text"/>
            </a:endParaRPr>
          </a:p>
        </p:txBody>
      </p:sp>
      <p:sp>
        <p:nvSpPr>
          <p:cNvPr id="322" name="Google Shape;322;p40"/>
          <p:cNvSpPr txBox="1"/>
          <p:nvPr/>
        </p:nvSpPr>
        <p:spPr>
          <a:xfrm>
            <a:off x="813050" y="3082438"/>
            <a:ext cx="5095800" cy="368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1100">
                <a:solidFill>
                  <a:schemeClr val="dk1"/>
                </a:solidFill>
                <a:latin typeface="Red Hat Text"/>
                <a:ea typeface="Red Hat Text"/>
                <a:cs typeface="Red Hat Text"/>
                <a:sym typeface="Red Hat Text"/>
              </a:rPr>
              <a:t>M</a:t>
            </a:r>
            <a:r>
              <a:rPr b="1" lang="en" sz="1100">
                <a:solidFill>
                  <a:schemeClr val="dk1"/>
                </a:solidFill>
                <a:latin typeface="Red Hat Text"/>
                <a:ea typeface="Red Hat Text"/>
                <a:cs typeface="Red Hat Text"/>
                <a:sym typeface="Red Hat Text"/>
              </a:rPr>
              <a:t>erged </a:t>
            </a:r>
            <a:r>
              <a:rPr lang="en" sz="1100">
                <a:solidFill>
                  <a:schemeClr val="dk1"/>
                </a:solidFill>
                <a:latin typeface="Red Hat Text"/>
                <a:ea typeface="Red Hat Text"/>
                <a:cs typeface="Red Hat Text"/>
                <a:sym typeface="Red Hat Text"/>
              </a:rPr>
              <a:t>: </a:t>
            </a:r>
            <a:r>
              <a:rPr i="1" lang="en" sz="1100">
                <a:solidFill>
                  <a:schemeClr val="dk1"/>
                </a:solidFill>
                <a:latin typeface="Red Hat Text"/>
                <a:ea typeface="Red Hat Text"/>
                <a:cs typeface="Red Hat Text"/>
                <a:sym typeface="Red Hat Text"/>
              </a:rPr>
              <a:t>Masan Industry and Trade Joint Stock Company.</a:t>
            </a:r>
            <a:endParaRPr i="1" sz="1100">
              <a:solidFill>
                <a:schemeClr val="dk1"/>
              </a:solidFill>
              <a:latin typeface="Red Hat Text"/>
              <a:ea typeface="Red Hat Text"/>
              <a:cs typeface="Red Hat Text"/>
              <a:sym typeface="Red Hat Text"/>
            </a:endParaRPr>
          </a:p>
        </p:txBody>
      </p:sp>
      <p:sp>
        <p:nvSpPr>
          <p:cNvPr id="323" name="Google Shape;323;p40"/>
          <p:cNvSpPr txBox="1"/>
          <p:nvPr/>
        </p:nvSpPr>
        <p:spPr>
          <a:xfrm>
            <a:off x="3355765" y="652540"/>
            <a:ext cx="25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latin typeface="Khand"/>
                <a:ea typeface="Khand"/>
                <a:cs typeface="Khand"/>
                <a:sym typeface="Khand"/>
              </a:rPr>
              <a:t>2000</a:t>
            </a:r>
            <a:endParaRPr sz="1900">
              <a:latin typeface="Khand"/>
              <a:ea typeface="Khand"/>
              <a:cs typeface="Khand"/>
              <a:sym typeface="Khand"/>
            </a:endParaRPr>
          </a:p>
        </p:txBody>
      </p:sp>
      <p:cxnSp>
        <p:nvCxnSpPr>
          <p:cNvPr id="324" name="Google Shape;324;p40"/>
          <p:cNvCxnSpPr/>
          <p:nvPr/>
        </p:nvCxnSpPr>
        <p:spPr>
          <a:xfrm>
            <a:off x="2004687" y="1467338"/>
            <a:ext cx="0" cy="264600"/>
          </a:xfrm>
          <a:prstGeom prst="straightConnector1">
            <a:avLst/>
          </a:prstGeom>
          <a:noFill/>
          <a:ln cap="flat" cmpd="sng" w="9525">
            <a:solidFill>
              <a:schemeClr val="dk1"/>
            </a:solidFill>
            <a:prstDash val="solid"/>
            <a:round/>
            <a:headEnd len="med" w="med" type="none"/>
            <a:tailEnd len="med" w="med" type="none"/>
          </a:ln>
        </p:spPr>
      </p:cxnSp>
      <p:cxnSp>
        <p:nvCxnSpPr>
          <p:cNvPr id="325" name="Google Shape;325;p40"/>
          <p:cNvCxnSpPr/>
          <p:nvPr/>
        </p:nvCxnSpPr>
        <p:spPr>
          <a:xfrm>
            <a:off x="5236590" y="1469506"/>
            <a:ext cx="0" cy="260100"/>
          </a:xfrm>
          <a:prstGeom prst="straightConnector1">
            <a:avLst/>
          </a:prstGeom>
          <a:noFill/>
          <a:ln cap="flat" cmpd="sng" w="9525">
            <a:solidFill>
              <a:schemeClr val="dk1"/>
            </a:solidFill>
            <a:prstDash val="solid"/>
            <a:round/>
            <a:headEnd len="med" w="med" type="none"/>
            <a:tailEnd len="med" w="med" type="none"/>
          </a:ln>
        </p:spPr>
      </p:cxnSp>
      <p:cxnSp>
        <p:nvCxnSpPr>
          <p:cNvPr id="326" name="Google Shape;326;p40"/>
          <p:cNvCxnSpPr/>
          <p:nvPr/>
        </p:nvCxnSpPr>
        <p:spPr>
          <a:xfrm>
            <a:off x="2012150" y="1729950"/>
            <a:ext cx="3227400" cy="0"/>
          </a:xfrm>
          <a:prstGeom prst="straightConnector1">
            <a:avLst/>
          </a:prstGeom>
          <a:noFill/>
          <a:ln cap="flat" cmpd="sng" w="9525">
            <a:solidFill>
              <a:schemeClr val="dk1"/>
            </a:solidFill>
            <a:prstDash val="solid"/>
            <a:round/>
            <a:headEnd len="med" w="med" type="none"/>
            <a:tailEnd len="med" w="med" type="none"/>
          </a:ln>
        </p:spPr>
      </p:cxnSp>
      <p:cxnSp>
        <p:nvCxnSpPr>
          <p:cNvPr id="327" name="Google Shape;327;p40"/>
          <p:cNvCxnSpPr/>
          <p:nvPr/>
        </p:nvCxnSpPr>
        <p:spPr>
          <a:xfrm>
            <a:off x="4401981" y="1729684"/>
            <a:ext cx="0" cy="1024800"/>
          </a:xfrm>
          <a:prstGeom prst="straightConnector1">
            <a:avLst/>
          </a:prstGeom>
          <a:noFill/>
          <a:ln cap="flat" cmpd="sng" w="9525">
            <a:solidFill>
              <a:schemeClr val="dk1"/>
            </a:solidFill>
            <a:prstDash val="solid"/>
            <a:round/>
            <a:headEnd len="med" w="med" type="none"/>
            <a:tailEnd len="med" w="med" type="none"/>
          </a:ln>
        </p:spPr>
      </p:cxnSp>
      <p:sp>
        <p:nvSpPr>
          <p:cNvPr id="328" name="Google Shape;328;p40"/>
          <p:cNvSpPr txBox="1"/>
          <p:nvPr/>
        </p:nvSpPr>
        <p:spPr>
          <a:xfrm>
            <a:off x="1079852" y="1896227"/>
            <a:ext cx="25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latin typeface="Khand"/>
                <a:ea typeface="Khand"/>
                <a:cs typeface="Khand"/>
                <a:sym typeface="Khand"/>
              </a:rPr>
              <a:t>2002</a:t>
            </a:r>
            <a:endParaRPr sz="1300"/>
          </a:p>
        </p:txBody>
      </p:sp>
      <p:cxnSp>
        <p:nvCxnSpPr>
          <p:cNvPr id="329" name="Google Shape;329;p40"/>
          <p:cNvCxnSpPr>
            <a:stCxn id="316" idx="3"/>
          </p:cNvCxnSpPr>
          <p:nvPr/>
        </p:nvCxnSpPr>
        <p:spPr>
          <a:xfrm>
            <a:off x="3981250" y="2241836"/>
            <a:ext cx="423300" cy="0"/>
          </a:xfrm>
          <a:prstGeom prst="straightConnector1">
            <a:avLst/>
          </a:prstGeom>
          <a:noFill/>
          <a:ln cap="flat" cmpd="sng" w="9525">
            <a:solidFill>
              <a:schemeClr val="dk1"/>
            </a:solidFill>
            <a:prstDash val="solid"/>
            <a:round/>
            <a:headEnd len="med" w="med" type="none"/>
            <a:tailEnd len="med" w="med" type="none"/>
          </a:ln>
        </p:spPr>
      </p:cxnSp>
      <p:sp>
        <p:nvSpPr>
          <p:cNvPr id="330" name="Google Shape;330;p40"/>
          <p:cNvSpPr txBox="1"/>
          <p:nvPr/>
        </p:nvSpPr>
        <p:spPr>
          <a:xfrm>
            <a:off x="2085489" y="2751751"/>
            <a:ext cx="25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latin typeface="Khand"/>
                <a:ea typeface="Khand"/>
                <a:cs typeface="Khand"/>
                <a:sym typeface="Khand"/>
              </a:rPr>
              <a:t>2003</a:t>
            </a:r>
            <a:endParaRPr sz="1300"/>
          </a:p>
        </p:txBody>
      </p:sp>
      <p:cxnSp>
        <p:nvCxnSpPr>
          <p:cNvPr id="331" name="Google Shape;331;p40"/>
          <p:cNvCxnSpPr>
            <a:stCxn id="322" idx="2"/>
          </p:cNvCxnSpPr>
          <p:nvPr/>
        </p:nvCxnSpPr>
        <p:spPr>
          <a:xfrm>
            <a:off x="3360950" y="3450538"/>
            <a:ext cx="0" cy="211200"/>
          </a:xfrm>
          <a:prstGeom prst="straightConnector1">
            <a:avLst/>
          </a:prstGeom>
          <a:noFill/>
          <a:ln cap="flat" cmpd="sng" w="9525">
            <a:solidFill>
              <a:schemeClr val="dk1"/>
            </a:solidFill>
            <a:prstDash val="solid"/>
            <a:round/>
            <a:headEnd len="med" w="med" type="none"/>
            <a:tailEnd len="med" w="med" type="none"/>
          </a:ln>
        </p:spPr>
      </p:cxnSp>
      <p:sp>
        <p:nvSpPr>
          <p:cNvPr id="332" name="Google Shape;332;p40"/>
          <p:cNvSpPr/>
          <p:nvPr/>
        </p:nvSpPr>
        <p:spPr>
          <a:xfrm>
            <a:off x="729250" y="3661739"/>
            <a:ext cx="2631600" cy="81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333" name="Google Shape;333;p40"/>
          <p:cNvSpPr txBox="1"/>
          <p:nvPr/>
        </p:nvSpPr>
        <p:spPr>
          <a:xfrm>
            <a:off x="813042" y="3945129"/>
            <a:ext cx="2441700" cy="53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100">
                <a:solidFill>
                  <a:schemeClr val="dk1"/>
                </a:solidFill>
                <a:latin typeface="Red Hat Text"/>
                <a:ea typeface="Red Hat Text"/>
                <a:cs typeface="Red Hat Text"/>
                <a:sym typeface="Red Hat Text"/>
              </a:rPr>
              <a:t>Change name </a:t>
            </a:r>
            <a:r>
              <a:rPr i="1" lang="en" sz="1100">
                <a:solidFill>
                  <a:schemeClr val="dk1"/>
                </a:solidFill>
                <a:latin typeface="Red Hat Text"/>
                <a:ea typeface="Red Hat Text"/>
                <a:cs typeface="Red Hat Text"/>
                <a:sym typeface="Red Hat Text"/>
              </a:rPr>
              <a:t>to </a:t>
            </a:r>
            <a:r>
              <a:rPr i="1" lang="en" sz="1100">
                <a:solidFill>
                  <a:schemeClr val="dk1"/>
                </a:solidFill>
                <a:latin typeface="Red Hat Text"/>
                <a:ea typeface="Red Hat Text"/>
                <a:cs typeface="Red Hat Text"/>
                <a:sym typeface="Red Hat Text"/>
              </a:rPr>
              <a:t>Masan </a:t>
            </a:r>
            <a:r>
              <a:rPr i="1" lang="en" sz="1100">
                <a:solidFill>
                  <a:schemeClr val="dk1"/>
                </a:solidFill>
                <a:latin typeface="Red Hat Text"/>
                <a:ea typeface="Red Hat Text"/>
                <a:cs typeface="Red Hat Text"/>
                <a:sym typeface="Red Hat Text"/>
              </a:rPr>
              <a:t>Food </a:t>
            </a:r>
            <a:r>
              <a:rPr i="1" lang="en" sz="1100">
                <a:solidFill>
                  <a:schemeClr val="dk1"/>
                </a:solidFill>
                <a:latin typeface="Red Hat Text"/>
                <a:ea typeface="Red Hat Text"/>
                <a:cs typeface="Red Hat Text"/>
                <a:sym typeface="Red Hat Text"/>
              </a:rPr>
              <a:t>JointStock Company (</a:t>
            </a:r>
            <a:r>
              <a:rPr i="1" lang="en" sz="1100">
                <a:solidFill>
                  <a:schemeClr val="dk1"/>
                </a:solidFill>
                <a:latin typeface="Red Hat Text"/>
                <a:ea typeface="Red Hat Text"/>
                <a:cs typeface="Red Hat Text"/>
                <a:sym typeface="Red Hat Text"/>
              </a:rPr>
              <a:t>Masan Food)</a:t>
            </a:r>
            <a:endParaRPr i="1" sz="1100">
              <a:solidFill>
                <a:schemeClr val="dk1"/>
              </a:solidFill>
              <a:latin typeface="Red Hat Text"/>
              <a:ea typeface="Red Hat Text"/>
              <a:cs typeface="Red Hat Text"/>
              <a:sym typeface="Red Hat Text"/>
            </a:endParaRPr>
          </a:p>
        </p:txBody>
      </p:sp>
      <p:sp>
        <p:nvSpPr>
          <p:cNvPr id="334" name="Google Shape;334;p40"/>
          <p:cNvSpPr txBox="1"/>
          <p:nvPr/>
        </p:nvSpPr>
        <p:spPr>
          <a:xfrm>
            <a:off x="769605" y="3661739"/>
            <a:ext cx="25509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latin typeface="Khand"/>
                <a:ea typeface="Khand"/>
                <a:cs typeface="Khand"/>
                <a:sym typeface="Khand"/>
              </a:rPr>
              <a:t>2008</a:t>
            </a:r>
            <a:endParaRPr sz="1300"/>
          </a:p>
        </p:txBody>
      </p:sp>
      <p:sp>
        <p:nvSpPr>
          <p:cNvPr id="335" name="Google Shape;335;p40"/>
          <p:cNvSpPr/>
          <p:nvPr/>
        </p:nvSpPr>
        <p:spPr>
          <a:xfrm>
            <a:off x="3360877" y="3661738"/>
            <a:ext cx="4009800" cy="816600"/>
          </a:xfrm>
          <a:prstGeom prst="rect">
            <a:avLst/>
          </a:prstGeom>
          <a:no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ed Hat Text"/>
              <a:ea typeface="Red Hat Text"/>
              <a:cs typeface="Red Hat Text"/>
              <a:sym typeface="Red Hat Text"/>
            </a:endParaRPr>
          </a:p>
        </p:txBody>
      </p:sp>
      <p:sp>
        <p:nvSpPr>
          <p:cNvPr id="336" name="Google Shape;336;p40"/>
          <p:cNvSpPr txBox="1"/>
          <p:nvPr/>
        </p:nvSpPr>
        <p:spPr>
          <a:xfrm>
            <a:off x="3401301" y="3945138"/>
            <a:ext cx="3902400" cy="5331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100">
                <a:solidFill>
                  <a:schemeClr val="dk1"/>
                </a:solidFill>
                <a:latin typeface="Red Hat Text"/>
                <a:ea typeface="Red Hat Text"/>
                <a:cs typeface="Red Hat Text"/>
                <a:sym typeface="Red Hat Text"/>
              </a:rPr>
              <a:t>Change name </a:t>
            </a:r>
            <a:r>
              <a:rPr i="1" lang="en" sz="1100">
                <a:solidFill>
                  <a:schemeClr val="dk1"/>
                </a:solidFill>
                <a:latin typeface="Red Hat Text"/>
                <a:ea typeface="Red Hat Text"/>
                <a:cs typeface="Red Hat Text"/>
                <a:sym typeface="Red Hat Text"/>
              </a:rPr>
              <a:t>to Masan </a:t>
            </a:r>
            <a:r>
              <a:rPr i="1" lang="en" sz="1100">
                <a:solidFill>
                  <a:schemeClr val="dk1"/>
                </a:solidFill>
                <a:latin typeface="Red Hat Text"/>
                <a:ea typeface="Red Hat Text"/>
                <a:cs typeface="Red Hat Text"/>
                <a:sym typeface="Red Hat Text"/>
              </a:rPr>
              <a:t>Consumer </a:t>
            </a:r>
            <a:r>
              <a:rPr i="1" lang="en" sz="1100">
                <a:solidFill>
                  <a:schemeClr val="dk1"/>
                </a:solidFill>
                <a:latin typeface="Red Hat Text"/>
                <a:ea typeface="Red Hat Text"/>
                <a:cs typeface="Red Hat Text"/>
                <a:sym typeface="Red Hat Text"/>
              </a:rPr>
              <a:t>JointStock Company (</a:t>
            </a:r>
            <a:r>
              <a:rPr b="1" i="1" lang="en" sz="1100">
                <a:solidFill>
                  <a:schemeClr val="dk1"/>
                </a:solidFill>
                <a:latin typeface="Red Hat Text"/>
                <a:ea typeface="Red Hat Text"/>
                <a:cs typeface="Red Hat Text"/>
                <a:sym typeface="Red Hat Text"/>
              </a:rPr>
              <a:t>Masan </a:t>
            </a:r>
            <a:r>
              <a:rPr b="1" i="1" lang="en" sz="1100">
                <a:solidFill>
                  <a:schemeClr val="dk1"/>
                </a:solidFill>
                <a:latin typeface="Red Hat Text"/>
                <a:ea typeface="Red Hat Text"/>
                <a:cs typeface="Red Hat Text"/>
                <a:sym typeface="Red Hat Text"/>
              </a:rPr>
              <a:t>Consumer</a:t>
            </a:r>
            <a:r>
              <a:rPr i="1" lang="en" sz="1100">
                <a:solidFill>
                  <a:schemeClr val="dk1"/>
                </a:solidFill>
                <a:latin typeface="Red Hat Text"/>
                <a:ea typeface="Red Hat Text"/>
                <a:cs typeface="Red Hat Text"/>
                <a:sym typeface="Red Hat Text"/>
              </a:rPr>
              <a:t>) </a:t>
            </a:r>
            <a:r>
              <a:rPr lang="en" sz="1100">
                <a:solidFill>
                  <a:schemeClr val="dk1"/>
                </a:solidFill>
                <a:latin typeface="Red Hat Text"/>
                <a:ea typeface="Red Hat Text"/>
                <a:cs typeface="Red Hat Text"/>
                <a:sym typeface="Red Hat Text"/>
              </a:rPr>
              <a:t>and keep until now.</a:t>
            </a:r>
            <a:endParaRPr sz="1100">
              <a:solidFill>
                <a:schemeClr val="dk1"/>
              </a:solidFill>
              <a:latin typeface="Red Hat Text"/>
              <a:ea typeface="Red Hat Text"/>
              <a:cs typeface="Red Hat Text"/>
              <a:sym typeface="Red Hat Text"/>
            </a:endParaRPr>
          </a:p>
        </p:txBody>
      </p:sp>
      <p:sp>
        <p:nvSpPr>
          <p:cNvPr id="337" name="Google Shape;337;p40"/>
          <p:cNvSpPr txBox="1"/>
          <p:nvPr/>
        </p:nvSpPr>
        <p:spPr>
          <a:xfrm>
            <a:off x="3401301" y="3661738"/>
            <a:ext cx="39024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900">
                <a:solidFill>
                  <a:schemeClr val="lt1"/>
                </a:solidFill>
                <a:latin typeface="Khand"/>
                <a:ea typeface="Khand"/>
                <a:cs typeface="Khand"/>
                <a:sym typeface="Khand"/>
              </a:rPr>
              <a:t>20</a:t>
            </a:r>
            <a:r>
              <a:rPr b="1" lang="en" sz="1900">
                <a:solidFill>
                  <a:schemeClr val="lt1"/>
                </a:solidFill>
                <a:latin typeface="Khand"/>
                <a:ea typeface="Khand"/>
                <a:cs typeface="Khand"/>
                <a:sym typeface="Khand"/>
              </a:rPr>
              <a:t>11</a:t>
            </a:r>
            <a:endParaRPr sz="1300"/>
          </a:p>
        </p:txBody>
      </p:sp>
      <p:pic>
        <p:nvPicPr>
          <p:cNvPr id="338" name="Google Shape;338;p40"/>
          <p:cNvPicPr preferRelativeResize="0"/>
          <p:nvPr/>
        </p:nvPicPr>
        <p:blipFill>
          <a:blip r:embed="rId3">
            <a:alphaModFix/>
          </a:blip>
          <a:stretch>
            <a:fillRect/>
          </a:stretch>
        </p:blipFill>
        <p:spPr>
          <a:xfrm>
            <a:off x="6343763" y="652550"/>
            <a:ext cx="1821900" cy="2798100"/>
          </a:xfrm>
          <a:prstGeom prst="rect">
            <a:avLst/>
          </a:prstGeom>
          <a:noFill/>
          <a:ln cap="flat" cmpd="sng" w="9525">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41"/>
          <p:cNvSpPr txBox="1"/>
          <p:nvPr>
            <p:ph type="title"/>
          </p:nvPr>
        </p:nvSpPr>
        <p:spPr>
          <a:xfrm>
            <a:off x="720000" y="540000"/>
            <a:ext cx="7704000" cy="62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1.2. </a:t>
            </a:r>
            <a:r>
              <a:rPr lang="en"/>
              <a:t>BUSINESS</a:t>
            </a:r>
            <a:r>
              <a:rPr lang="en"/>
              <a:t> </a:t>
            </a:r>
            <a:r>
              <a:rPr b="1" lang="en"/>
              <a:t>HISTORY</a:t>
            </a:r>
            <a:endParaRPr b="1"/>
          </a:p>
        </p:txBody>
      </p:sp>
      <p:sp>
        <p:nvSpPr>
          <p:cNvPr id="344" name="Google Shape;344;p41"/>
          <p:cNvSpPr txBox="1"/>
          <p:nvPr/>
        </p:nvSpPr>
        <p:spPr>
          <a:xfrm>
            <a:off x="586575" y="2954150"/>
            <a:ext cx="2109600" cy="81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200">
                <a:solidFill>
                  <a:schemeClr val="dk1"/>
                </a:solidFill>
                <a:latin typeface="Red Hat Text"/>
                <a:ea typeface="Red Hat Text"/>
                <a:cs typeface="Red Hat Text"/>
                <a:sym typeface="Red Hat Text"/>
              </a:rPr>
              <a:t>Within 9 months from the date, the contract with Singha was signed, Masan launched a fish sauce product called </a:t>
            </a:r>
            <a:r>
              <a:rPr b="1" lang="en" sz="1200">
                <a:solidFill>
                  <a:schemeClr val="dk1"/>
                </a:solidFill>
                <a:latin typeface="Red Hat Text"/>
                <a:ea typeface="Red Hat Text"/>
                <a:cs typeface="Red Hat Text"/>
                <a:sym typeface="Red Hat Text"/>
              </a:rPr>
              <a:t>"Chin-Su Yod Thong"</a:t>
            </a:r>
            <a:r>
              <a:rPr lang="en" sz="1200">
                <a:solidFill>
                  <a:schemeClr val="dk1"/>
                </a:solidFill>
                <a:latin typeface="Red Hat Text"/>
                <a:ea typeface="Red Hat Text"/>
                <a:cs typeface="Red Hat Text"/>
                <a:sym typeface="Red Hat Text"/>
              </a:rPr>
              <a:t> to the </a:t>
            </a:r>
            <a:r>
              <a:rPr b="1" lang="en" sz="1200">
                <a:solidFill>
                  <a:schemeClr val="dk1"/>
                </a:solidFill>
                <a:latin typeface="Red Hat Text"/>
                <a:ea typeface="Red Hat Text"/>
                <a:cs typeface="Red Hat Text"/>
                <a:sym typeface="Red Hat Text"/>
              </a:rPr>
              <a:t>Thai market</a:t>
            </a:r>
            <a:r>
              <a:rPr lang="en" sz="1200">
                <a:solidFill>
                  <a:schemeClr val="dk1"/>
                </a:solidFill>
                <a:latin typeface="Red Hat Text"/>
                <a:ea typeface="Red Hat Text"/>
                <a:cs typeface="Red Hat Text"/>
                <a:sym typeface="Red Hat Text"/>
              </a:rPr>
              <a:t>.</a:t>
            </a:r>
            <a:endParaRPr sz="1200">
              <a:solidFill>
                <a:schemeClr val="dk1"/>
              </a:solidFill>
              <a:latin typeface="Red Hat Text"/>
              <a:ea typeface="Red Hat Text"/>
              <a:cs typeface="Red Hat Text"/>
              <a:sym typeface="Red Hat Text"/>
            </a:endParaRPr>
          </a:p>
        </p:txBody>
      </p:sp>
      <p:cxnSp>
        <p:nvCxnSpPr>
          <p:cNvPr id="345" name="Google Shape;345;p41"/>
          <p:cNvCxnSpPr>
            <a:stCxn id="346" idx="6"/>
            <a:endCxn id="347" idx="2"/>
          </p:cNvCxnSpPr>
          <p:nvPr/>
        </p:nvCxnSpPr>
        <p:spPr>
          <a:xfrm>
            <a:off x="2167413" y="2019650"/>
            <a:ext cx="1457400" cy="0"/>
          </a:xfrm>
          <a:prstGeom prst="straightConnector1">
            <a:avLst/>
          </a:prstGeom>
          <a:noFill/>
          <a:ln cap="flat" cmpd="sng" w="9525">
            <a:solidFill>
              <a:schemeClr val="dk1"/>
            </a:solidFill>
            <a:prstDash val="solid"/>
            <a:round/>
            <a:headEnd len="med" w="med" type="none"/>
            <a:tailEnd len="med" w="med" type="none"/>
          </a:ln>
        </p:spPr>
      </p:cxnSp>
      <p:cxnSp>
        <p:nvCxnSpPr>
          <p:cNvPr id="348" name="Google Shape;348;p41"/>
          <p:cNvCxnSpPr>
            <a:stCxn id="347" idx="6"/>
            <a:endCxn id="349" idx="2"/>
          </p:cNvCxnSpPr>
          <p:nvPr/>
        </p:nvCxnSpPr>
        <p:spPr>
          <a:xfrm>
            <a:off x="4677313" y="2019650"/>
            <a:ext cx="1913400" cy="0"/>
          </a:xfrm>
          <a:prstGeom prst="straightConnector1">
            <a:avLst/>
          </a:prstGeom>
          <a:noFill/>
          <a:ln cap="flat" cmpd="sng" w="9525">
            <a:solidFill>
              <a:schemeClr val="dk1"/>
            </a:solidFill>
            <a:prstDash val="solid"/>
            <a:round/>
            <a:headEnd len="med" w="med" type="none"/>
            <a:tailEnd len="med" w="med" type="none"/>
          </a:ln>
        </p:spPr>
      </p:cxnSp>
      <p:cxnSp>
        <p:nvCxnSpPr>
          <p:cNvPr id="350" name="Google Shape;350;p41"/>
          <p:cNvCxnSpPr>
            <a:stCxn id="349" idx="6"/>
            <a:endCxn id="351" idx="2"/>
          </p:cNvCxnSpPr>
          <p:nvPr/>
        </p:nvCxnSpPr>
        <p:spPr>
          <a:xfrm>
            <a:off x="7643014" y="2019650"/>
            <a:ext cx="914400" cy="0"/>
          </a:xfrm>
          <a:prstGeom prst="straightConnector1">
            <a:avLst/>
          </a:prstGeom>
          <a:noFill/>
          <a:ln cap="flat" cmpd="sng" w="9525">
            <a:solidFill>
              <a:schemeClr val="dk1"/>
            </a:solidFill>
            <a:prstDash val="solid"/>
            <a:round/>
            <a:headEnd len="med" w="med" type="none"/>
            <a:tailEnd len="med" w="med" type="none"/>
          </a:ln>
        </p:spPr>
      </p:cxnSp>
      <p:cxnSp>
        <p:nvCxnSpPr>
          <p:cNvPr id="352" name="Google Shape;352;p41"/>
          <p:cNvCxnSpPr/>
          <p:nvPr/>
        </p:nvCxnSpPr>
        <p:spPr>
          <a:xfrm rot="10800000">
            <a:off x="1634325" y="2333150"/>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53" name="Google Shape;353;p41"/>
          <p:cNvCxnSpPr/>
          <p:nvPr/>
        </p:nvCxnSpPr>
        <p:spPr>
          <a:xfrm rot="10800000">
            <a:off x="4151124" y="2333150"/>
            <a:ext cx="0" cy="621000"/>
          </a:xfrm>
          <a:prstGeom prst="straightConnector1">
            <a:avLst/>
          </a:prstGeom>
          <a:noFill/>
          <a:ln cap="flat" cmpd="sng" w="9525">
            <a:solidFill>
              <a:schemeClr val="dk1"/>
            </a:solidFill>
            <a:prstDash val="solid"/>
            <a:round/>
            <a:headEnd len="med" w="med" type="none"/>
            <a:tailEnd len="med" w="med" type="none"/>
          </a:ln>
        </p:spPr>
      </p:cxnSp>
      <p:cxnSp>
        <p:nvCxnSpPr>
          <p:cNvPr id="354" name="Google Shape;354;p41"/>
          <p:cNvCxnSpPr/>
          <p:nvPr/>
        </p:nvCxnSpPr>
        <p:spPr>
          <a:xfrm rot="10800000">
            <a:off x="7116819" y="2333150"/>
            <a:ext cx="0" cy="621000"/>
          </a:xfrm>
          <a:prstGeom prst="straightConnector1">
            <a:avLst/>
          </a:prstGeom>
          <a:noFill/>
          <a:ln cap="flat" cmpd="sng" w="9525">
            <a:solidFill>
              <a:schemeClr val="dk1"/>
            </a:solidFill>
            <a:prstDash val="solid"/>
            <a:round/>
            <a:headEnd len="med" w="med" type="none"/>
            <a:tailEnd len="med" w="med" type="none"/>
          </a:ln>
        </p:spPr>
      </p:cxnSp>
      <p:sp>
        <p:nvSpPr>
          <p:cNvPr id="346" name="Google Shape;346;p41"/>
          <p:cNvSpPr/>
          <p:nvPr/>
        </p:nvSpPr>
        <p:spPr>
          <a:xfrm>
            <a:off x="1115313" y="1706150"/>
            <a:ext cx="1052100" cy="6270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Khand"/>
                <a:ea typeface="Khand"/>
                <a:cs typeface="Khand"/>
                <a:sym typeface="Khand"/>
              </a:rPr>
              <a:t>9/2016</a:t>
            </a:r>
            <a:endParaRPr b="1" sz="1600">
              <a:solidFill>
                <a:schemeClr val="lt1"/>
              </a:solidFill>
              <a:latin typeface="Khand"/>
              <a:ea typeface="Khand"/>
              <a:cs typeface="Khand"/>
              <a:sym typeface="Khand"/>
            </a:endParaRPr>
          </a:p>
        </p:txBody>
      </p:sp>
      <p:sp>
        <p:nvSpPr>
          <p:cNvPr id="347" name="Google Shape;347;p41"/>
          <p:cNvSpPr/>
          <p:nvPr/>
        </p:nvSpPr>
        <p:spPr>
          <a:xfrm>
            <a:off x="3624913" y="1706150"/>
            <a:ext cx="1052400" cy="6270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chemeClr val="lt1"/>
                </a:solidFill>
                <a:latin typeface="Khand"/>
                <a:ea typeface="Khand"/>
                <a:cs typeface="Khand"/>
                <a:sym typeface="Khand"/>
              </a:rPr>
              <a:t>8/2019</a:t>
            </a:r>
            <a:endParaRPr b="1" sz="1600">
              <a:solidFill>
                <a:schemeClr val="lt1"/>
              </a:solidFill>
              <a:latin typeface="Khand"/>
              <a:ea typeface="Khand"/>
              <a:cs typeface="Khand"/>
              <a:sym typeface="Khand"/>
            </a:endParaRPr>
          </a:p>
        </p:txBody>
      </p:sp>
      <p:sp>
        <p:nvSpPr>
          <p:cNvPr id="349" name="Google Shape;349;p41"/>
          <p:cNvSpPr/>
          <p:nvPr/>
        </p:nvSpPr>
        <p:spPr>
          <a:xfrm>
            <a:off x="6590614" y="1706150"/>
            <a:ext cx="1052400" cy="627000"/>
          </a:xfrm>
          <a:prstGeom prst="ellipse">
            <a:avLst/>
          </a:prstGeom>
          <a:noFill/>
          <a:ln cap="flat" cmpd="sng" w="9525">
            <a:solidFill>
              <a:schemeClr val="dk1"/>
            </a:solidFill>
            <a:prstDash val="solid"/>
            <a:round/>
            <a:headEnd len="sm" w="sm" type="none"/>
            <a:tailEnd len="sm" w="sm" type="none"/>
          </a:ln>
          <a:effectLst>
            <a:outerShdw blurRad="57150" rotWithShape="0" algn="bl" dir="2460000" dist="19050">
              <a:srgbClr val="000000">
                <a:alpha val="1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2000">
                <a:solidFill>
                  <a:schemeClr val="lt1"/>
                </a:solidFill>
                <a:latin typeface="Khand"/>
                <a:ea typeface="Khand"/>
                <a:cs typeface="Khand"/>
                <a:sym typeface="Khand"/>
              </a:rPr>
              <a:t>NOW</a:t>
            </a:r>
            <a:endParaRPr b="1" sz="2000">
              <a:solidFill>
                <a:schemeClr val="lt1"/>
              </a:solidFill>
              <a:latin typeface="Khand"/>
              <a:ea typeface="Khand"/>
              <a:cs typeface="Khand"/>
              <a:sym typeface="Khand"/>
            </a:endParaRPr>
          </a:p>
        </p:txBody>
      </p:sp>
      <p:sp>
        <p:nvSpPr>
          <p:cNvPr id="355" name="Google Shape;355;p41"/>
          <p:cNvSpPr txBox="1"/>
          <p:nvPr>
            <p:ph idx="4294967295" type="subTitle"/>
          </p:nvPr>
        </p:nvSpPr>
        <p:spPr>
          <a:xfrm rot="233">
            <a:off x="2360411" y="1090950"/>
            <a:ext cx="4423200" cy="45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Firm milestones on international business</a:t>
            </a:r>
            <a:endParaRPr/>
          </a:p>
        </p:txBody>
      </p:sp>
      <p:sp>
        <p:nvSpPr>
          <p:cNvPr id="356" name="Google Shape;356;p41"/>
          <p:cNvSpPr txBox="1"/>
          <p:nvPr/>
        </p:nvSpPr>
        <p:spPr>
          <a:xfrm>
            <a:off x="2869813" y="2954150"/>
            <a:ext cx="2562600" cy="81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Red Hat Text"/>
                <a:ea typeface="Red Hat Text"/>
                <a:cs typeface="Red Hat Text"/>
                <a:sym typeface="Red Hat Text"/>
              </a:rPr>
              <a:t>Chin-Su chili sauce</a:t>
            </a:r>
            <a:r>
              <a:rPr lang="en" sz="1200">
                <a:solidFill>
                  <a:schemeClr val="dk1"/>
                </a:solidFill>
                <a:latin typeface="Red Hat Text"/>
                <a:ea typeface="Red Hat Text"/>
                <a:cs typeface="Red Hat Text"/>
                <a:sym typeface="Red Hat Text"/>
              </a:rPr>
              <a:t> event was officially presented and imported into the </a:t>
            </a:r>
            <a:r>
              <a:rPr b="1" lang="en" sz="1200">
                <a:solidFill>
                  <a:schemeClr val="dk1"/>
                </a:solidFill>
                <a:latin typeface="Red Hat Text"/>
                <a:ea typeface="Red Hat Text"/>
                <a:cs typeface="Red Hat Text"/>
                <a:sym typeface="Red Hat Text"/>
              </a:rPr>
              <a:t>Japanese market</a:t>
            </a:r>
            <a:r>
              <a:rPr lang="en" sz="1200">
                <a:solidFill>
                  <a:schemeClr val="dk1"/>
                </a:solidFill>
                <a:latin typeface="Red Hat Text"/>
                <a:ea typeface="Red Hat Text"/>
                <a:cs typeface="Red Hat Text"/>
                <a:sym typeface="Red Hat Text"/>
              </a:rPr>
              <a:t> within the framework of the "Vietnam Food Day" in Osaka city by the Vietnamese Consul General organization</a:t>
            </a:r>
            <a:endParaRPr sz="1300">
              <a:solidFill>
                <a:schemeClr val="dk1"/>
              </a:solidFill>
              <a:latin typeface="Red Hat Text"/>
              <a:ea typeface="Red Hat Text"/>
              <a:cs typeface="Red Hat Text"/>
              <a:sym typeface="Red Hat Text"/>
            </a:endParaRPr>
          </a:p>
        </p:txBody>
      </p:sp>
      <p:sp>
        <p:nvSpPr>
          <p:cNvPr id="357" name="Google Shape;357;p41"/>
          <p:cNvSpPr txBox="1"/>
          <p:nvPr/>
        </p:nvSpPr>
        <p:spPr>
          <a:xfrm>
            <a:off x="5656900" y="2954150"/>
            <a:ext cx="2900400" cy="8130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b="1" lang="en" sz="1200">
                <a:solidFill>
                  <a:schemeClr val="dk1"/>
                </a:solidFill>
                <a:latin typeface="Red Hat Text"/>
                <a:ea typeface="Red Hat Text"/>
                <a:cs typeface="Red Hat Text"/>
                <a:sym typeface="Red Hat Text"/>
              </a:rPr>
              <a:t>Masan </a:t>
            </a:r>
            <a:r>
              <a:rPr b="1" lang="en" sz="1200">
                <a:solidFill>
                  <a:schemeClr val="dk1"/>
                </a:solidFill>
                <a:latin typeface="Red Hat Text"/>
                <a:ea typeface="Red Hat Text"/>
                <a:cs typeface="Red Hat Text"/>
                <a:sym typeface="Red Hat Text"/>
              </a:rPr>
              <a:t>Consumer</a:t>
            </a:r>
            <a:r>
              <a:rPr lang="en" sz="1200">
                <a:solidFill>
                  <a:schemeClr val="dk1"/>
                </a:solidFill>
                <a:latin typeface="Red Hat Text"/>
                <a:ea typeface="Red Hat Text"/>
                <a:cs typeface="Red Hat Text"/>
                <a:sym typeface="Red Hat Text"/>
              </a:rPr>
              <a:t> has expanded its business and exported its products to </a:t>
            </a:r>
            <a:r>
              <a:rPr b="1" lang="en" sz="1200">
                <a:solidFill>
                  <a:schemeClr val="dk1"/>
                </a:solidFill>
                <a:latin typeface="Red Hat Text"/>
                <a:ea typeface="Red Hat Text"/>
                <a:cs typeface="Red Hat Text"/>
                <a:sym typeface="Red Hat Text"/>
              </a:rPr>
              <a:t>many countries</a:t>
            </a:r>
            <a:r>
              <a:rPr lang="en" sz="1200">
                <a:solidFill>
                  <a:schemeClr val="dk1"/>
                </a:solidFill>
                <a:latin typeface="Red Hat Text"/>
                <a:ea typeface="Red Hat Text"/>
                <a:cs typeface="Red Hat Text"/>
                <a:sym typeface="Red Hat Text"/>
              </a:rPr>
              <a:t> around the world. Examples include </a:t>
            </a:r>
            <a:r>
              <a:rPr i="1" lang="en" sz="1200">
                <a:solidFill>
                  <a:schemeClr val="dk1"/>
                </a:solidFill>
                <a:latin typeface="Red Hat Text"/>
                <a:ea typeface="Red Hat Text"/>
                <a:cs typeface="Red Hat Text"/>
                <a:sym typeface="Red Hat Text"/>
              </a:rPr>
              <a:t>the United States, Canada, France, Russian Federation, CzechRepublic, Poland, Germany, China, Middle East, Asia, Laos, and Cambodia. </a:t>
            </a:r>
            <a:endParaRPr i="1" sz="1200">
              <a:solidFill>
                <a:schemeClr val="dk1"/>
              </a:solidFill>
              <a:latin typeface="Red Hat Text"/>
              <a:ea typeface="Red Hat Text"/>
              <a:cs typeface="Red Hat Text"/>
              <a:sym typeface="Red Hat Tex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2"/>
          <p:cNvSpPr txBox="1"/>
          <p:nvPr>
            <p:ph type="title"/>
          </p:nvPr>
        </p:nvSpPr>
        <p:spPr>
          <a:xfrm>
            <a:off x="456075" y="460019"/>
            <a:ext cx="4846200" cy="762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1.3. BUSINESS </a:t>
            </a:r>
            <a:r>
              <a:rPr b="1" lang="en"/>
              <a:t>SNAPSHOTS</a:t>
            </a:r>
            <a:endParaRPr b="1"/>
          </a:p>
        </p:txBody>
      </p:sp>
      <p:sp>
        <p:nvSpPr>
          <p:cNvPr id="363" name="Google Shape;363;p42"/>
          <p:cNvSpPr txBox="1"/>
          <p:nvPr>
            <p:ph idx="1" type="subTitle"/>
          </p:nvPr>
        </p:nvSpPr>
        <p:spPr>
          <a:xfrm>
            <a:off x="456075" y="1407900"/>
            <a:ext cx="5177700" cy="118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rPr lang="en" sz="1500"/>
              <a:t>Today, </a:t>
            </a:r>
            <a:r>
              <a:rPr b="1" lang="en" sz="1500"/>
              <a:t>Masan Consumer</a:t>
            </a:r>
            <a:r>
              <a:rPr lang="en" sz="1500"/>
              <a:t> has become a </a:t>
            </a:r>
            <a:r>
              <a:rPr b="1" lang="en" sz="1500"/>
              <a:t>billion-dollar revenue company</a:t>
            </a:r>
            <a:r>
              <a:rPr lang="en" sz="1500"/>
              <a:t> with a diverse and trusted portfolio of branded products in the consumer goods (“</a:t>
            </a:r>
            <a:r>
              <a:rPr b="1" lang="en" sz="1500"/>
              <a:t>FMCG</a:t>
            </a:r>
            <a:r>
              <a:rPr lang="en" sz="1500"/>
              <a:t>”) sector.</a:t>
            </a:r>
            <a:endParaRPr sz="1500"/>
          </a:p>
        </p:txBody>
      </p:sp>
      <p:sp>
        <p:nvSpPr>
          <p:cNvPr id="364" name="Google Shape;364;p42"/>
          <p:cNvSpPr txBox="1"/>
          <p:nvPr>
            <p:ph idx="1" type="subTitle"/>
          </p:nvPr>
        </p:nvSpPr>
        <p:spPr>
          <a:xfrm>
            <a:off x="456075" y="2973600"/>
            <a:ext cx="5177700" cy="7620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i="1" lang="en" sz="1200"/>
              <a:t>In Vietnam, Chin-Su is leading the chili sauce market with a 60% market share. In addition to the Japanese market, this product has been exported to North America, Europe, Australia, China, Korea... </a:t>
            </a:r>
            <a:endParaRPr i="1" sz="1200"/>
          </a:p>
          <a:p>
            <a:pPr indent="0" lvl="0" marL="0" rtl="0" algn="l">
              <a:spcBef>
                <a:spcPts val="0"/>
              </a:spcBef>
              <a:spcAft>
                <a:spcPts val="0"/>
              </a:spcAft>
              <a:buNone/>
            </a:pPr>
            <a:r>
              <a:t/>
            </a:r>
            <a:endParaRPr sz="1200"/>
          </a:p>
        </p:txBody>
      </p:sp>
      <p:pic>
        <p:nvPicPr>
          <p:cNvPr id="365" name="Google Shape;365;p42"/>
          <p:cNvPicPr preferRelativeResize="0"/>
          <p:nvPr/>
        </p:nvPicPr>
        <p:blipFill>
          <a:blip r:embed="rId3">
            <a:alphaModFix/>
          </a:blip>
          <a:stretch>
            <a:fillRect/>
          </a:stretch>
        </p:blipFill>
        <p:spPr>
          <a:xfrm>
            <a:off x="6066774" y="457200"/>
            <a:ext cx="2513125" cy="4229099"/>
          </a:xfrm>
          <a:prstGeom prst="rect">
            <a:avLst/>
          </a:prstGeom>
          <a:noFill/>
          <a:ln>
            <a:noFill/>
          </a:ln>
          <a:effectLst>
            <a:outerShdw blurRad="85725" rotWithShape="0" algn="bl" dir="1920000" dist="57150">
              <a:srgbClr val="000000">
                <a:alpha val="18000"/>
              </a:srgbClr>
            </a:outerShdw>
          </a:effectLst>
        </p:spPr>
      </p:pic>
      <p:sp>
        <p:nvSpPr>
          <p:cNvPr id="366" name="Google Shape;366;p42"/>
          <p:cNvSpPr/>
          <p:nvPr/>
        </p:nvSpPr>
        <p:spPr>
          <a:xfrm>
            <a:off x="456075" y="1288475"/>
            <a:ext cx="2894100" cy="426900"/>
          </a:xfrm>
          <a:prstGeom prst="roundRect">
            <a:avLst>
              <a:gd fmla="val 50000" name="adj"/>
            </a:avLst>
          </a:prstGeom>
          <a:noFill/>
          <a:ln cap="flat" cmpd="sng" w="9525">
            <a:solidFill>
              <a:schemeClr val="dk1"/>
            </a:solidFill>
            <a:prstDash val="solid"/>
            <a:round/>
            <a:headEnd len="sm" w="sm" type="none"/>
            <a:tailEnd len="sm" w="sm" type="none"/>
          </a:ln>
          <a:effectLst>
            <a:outerShdw blurRad="57150" rotWithShape="0" algn="bl" dir="5400000" dist="19050">
              <a:srgbClr val="000000">
                <a:alpha val="1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2"/>
          <p:cNvSpPr txBox="1"/>
          <p:nvPr>
            <p:ph type="title"/>
          </p:nvPr>
        </p:nvSpPr>
        <p:spPr>
          <a:xfrm rot="-411">
            <a:off x="646950" y="1222187"/>
            <a:ext cx="2512200" cy="559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2500">
                <a:solidFill>
                  <a:schemeClr val="lt1"/>
                </a:solidFill>
              </a:rPr>
              <a:t>CURRENT</a:t>
            </a:r>
            <a:endParaRPr b="1" sz="2500">
              <a:solidFill>
                <a:schemeClr val="lt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Compliance Consulting Toolkit by Slidesgo">
  <a:themeElements>
    <a:clrScheme name="Simple Light">
      <a:dk1>
        <a:srgbClr val="002363"/>
      </a:dk1>
      <a:lt1>
        <a:srgbClr val="0047CC"/>
      </a:lt1>
      <a:dk2>
        <a:srgbClr val="D9D9D9"/>
      </a:dk2>
      <a:lt2>
        <a:srgbClr val="EFEFEF"/>
      </a:lt2>
      <a:accent1>
        <a:srgbClr val="FFFFFF"/>
      </a:accent1>
      <a:accent2>
        <a:srgbClr val="FFFFFF"/>
      </a:accent2>
      <a:accent3>
        <a:srgbClr val="FFFFFF"/>
      </a:accent3>
      <a:accent4>
        <a:srgbClr val="FFFFFF"/>
      </a:accent4>
      <a:accent5>
        <a:srgbClr val="FFFFFF"/>
      </a:accent5>
      <a:accent6>
        <a:srgbClr val="FFFFFF"/>
      </a:accent6>
      <a:hlink>
        <a:srgbClr val="00236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